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372" r:id="rId2"/>
    <p:sldId id="373" r:id="rId3"/>
    <p:sldId id="258" r:id="rId4"/>
    <p:sldId id="259" r:id="rId5"/>
    <p:sldId id="306" r:id="rId6"/>
    <p:sldId id="298" r:id="rId7"/>
    <p:sldId id="356" r:id="rId8"/>
    <p:sldId id="363" r:id="rId9"/>
    <p:sldId id="313" r:id="rId10"/>
    <p:sldId id="364" r:id="rId11"/>
    <p:sldId id="359" r:id="rId12"/>
    <p:sldId id="365" r:id="rId13"/>
    <p:sldId id="357" r:id="rId14"/>
    <p:sldId id="309" r:id="rId15"/>
    <p:sldId id="315" r:id="rId16"/>
    <p:sldId id="370" r:id="rId17"/>
    <p:sldId id="371" r:id="rId18"/>
    <p:sldId id="358" r:id="rId19"/>
    <p:sldId id="327" r:id="rId20"/>
    <p:sldId id="367" r:id="rId21"/>
    <p:sldId id="368" r:id="rId22"/>
    <p:sldId id="369" r:id="rId23"/>
    <p:sldId id="288" r:id="rId24"/>
    <p:sldId id="295" r:id="rId25"/>
    <p:sldId id="270" r:id="rId26"/>
    <p:sldId id="271" r:id="rId27"/>
    <p:sldId id="361" r:id="rId28"/>
    <p:sldId id="362" r:id="rId29"/>
    <p:sldId id="266" r:id="rId30"/>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1C3E"/>
    <a:srgbClr val="5B6974"/>
    <a:srgbClr val="424A53"/>
    <a:srgbClr val="1E2327"/>
    <a:srgbClr val="707B87"/>
    <a:srgbClr val="FFD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940" autoAdjust="0"/>
  </p:normalViewPr>
  <p:slideViewPr>
    <p:cSldViewPr snapToGrid="0" snapToObjects="1">
      <p:cViewPr varScale="1">
        <p:scale>
          <a:sx n="108" d="100"/>
          <a:sy n="108" d="100"/>
        </p:scale>
        <p:origin x="542" y="77"/>
      </p:cViewPr>
      <p:guideLst>
        <p:guide orient="horz" pos="160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1E2327"/>
              </a:solidFill>
              <a:ln w="19050">
                <a:noFill/>
              </a:ln>
              <a:effectLst/>
            </c:spPr>
            <c:extLst>
              <c:ext xmlns:c16="http://schemas.microsoft.com/office/drawing/2014/chart" uri="{C3380CC4-5D6E-409C-BE32-E72D297353CC}">
                <c16:uniqueId val="{00000000-7F18-4180-8443-3A8F1D6AA8E7}"/>
              </c:ext>
            </c:extLst>
          </c:dPt>
          <c:dPt>
            <c:idx val="1"/>
            <c:bubble3D val="0"/>
            <c:spPr>
              <a:solidFill>
                <a:srgbClr val="DD1C3E"/>
              </a:solidFill>
              <a:ln w="19050">
                <a:noFill/>
              </a:ln>
              <a:effectLst/>
            </c:spPr>
            <c:extLst>
              <c:ext xmlns:c16="http://schemas.microsoft.com/office/drawing/2014/chart" uri="{C3380CC4-5D6E-409C-BE32-E72D297353CC}">
                <c16:uniqueId val="{00000001-7F18-4180-8443-3A8F1D6AA8E7}"/>
              </c:ext>
            </c:extLst>
          </c:dPt>
          <c:dPt>
            <c:idx val="2"/>
            <c:bubble3D val="0"/>
            <c:spPr>
              <a:solidFill>
                <a:srgbClr val="424A53"/>
              </a:solidFill>
              <a:ln w="19050">
                <a:noFill/>
              </a:ln>
              <a:effectLst/>
            </c:spPr>
            <c:extLst>
              <c:ext xmlns:c16="http://schemas.microsoft.com/office/drawing/2014/chart" uri="{C3380CC4-5D6E-409C-BE32-E72D297353CC}">
                <c16:uniqueId val="{00000002-7F18-4180-8443-3A8F1D6AA8E7}"/>
              </c:ext>
            </c:extLst>
          </c:dPt>
          <c:dPt>
            <c:idx val="3"/>
            <c:bubble3D val="0"/>
            <c:spPr>
              <a:solidFill>
                <a:srgbClr val="707B87"/>
              </a:solidFill>
              <a:ln w="19050">
                <a:noFill/>
              </a:ln>
              <a:effectLst/>
            </c:spPr>
            <c:extLst>
              <c:ext xmlns:c16="http://schemas.microsoft.com/office/drawing/2014/chart" uri="{C3380CC4-5D6E-409C-BE32-E72D297353CC}">
                <c16:uniqueId val="{00000003-7F18-4180-8443-3A8F1D6AA8E7}"/>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7</c:v>
                </c:pt>
                <c:pt idx="1">
                  <c:v>3.2</c:v>
                </c:pt>
                <c:pt idx="2">
                  <c:v>1.4</c:v>
                </c:pt>
                <c:pt idx="3">
                  <c:v>1.2</c:v>
                </c:pt>
              </c:numCache>
            </c:numRef>
          </c:val>
          <c:extLst>
            <c:ext xmlns:c16="http://schemas.microsoft.com/office/drawing/2014/chart" uri="{C3380CC4-5D6E-409C-BE32-E72D297353CC}">
              <c16:uniqueId val="{00000004-7F18-4180-8443-3A8F1D6AA8E7}"/>
            </c:ext>
          </c:extLst>
        </c:ser>
        <c:dLbls>
          <c:showLegendKey val="0"/>
          <c:showVal val="0"/>
          <c:showCatName val="0"/>
          <c:showSerName val="0"/>
          <c:showPercent val="0"/>
          <c:showBubbleSize val="0"/>
          <c:showLeaderLines val="0"/>
        </c:dLbls>
        <c:firstSliceAng val="92"/>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000000"/>
              </a:solidFill>
              <a:ln w="19050">
                <a:noFill/>
              </a:ln>
              <a:effectLst/>
            </c:spPr>
            <c:extLst>
              <c:ext xmlns:c16="http://schemas.microsoft.com/office/drawing/2014/chart" uri="{C3380CC4-5D6E-409C-BE32-E72D297353CC}">
                <c16:uniqueId val="{00000000-35B2-453E-B162-0FC65B4C36A6}"/>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1-35B2-453E-B162-0FC65B4C36A6}"/>
              </c:ext>
            </c:extLst>
          </c:dPt>
          <c:dLbls>
            <c:dLbl>
              <c:idx val="0"/>
              <c:layout>
                <c:manualLayout>
                  <c:x val="-0.15069972816413502"/>
                  <c:y val="-0.206673877876284"/>
                </c:manualLayout>
              </c:layout>
              <c:tx>
                <c:rich>
                  <a:bodyPr/>
                  <a:lstStyle/>
                  <a:p>
                    <a:r>
                      <a:rPr lang="en-US" altLang="zh-CN" dirty="0"/>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5B2-453E-B162-0FC65B4C36A6}"/>
                </c:ext>
              </c:extLst>
            </c:dLbl>
            <c:spPr>
              <a:noFill/>
              <a:ln>
                <a:noFill/>
              </a:ln>
              <a:effectLst/>
            </c:spPr>
            <c:txPr>
              <a:bodyPr rot="0" spcFirstLastPara="1" vertOverflow="ellipsis" vert="horz" wrap="square" lIns="38100" tIns="19050" rIns="38100" bIns="19050" anchor="ctr" anchorCtr="1">
                <a:spAutoFit/>
              </a:bodyPr>
              <a:lstStyle/>
              <a:p>
                <a:pPr>
                  <a:defRPr lang="zh-CN" sz="2800" b="1" i="0" u="none" strike="noStrike" kern="1200" baseline="0">
                    <a:solidFill>
                      <a:srgbClr val="000000"/>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8.1999999999999993</c:v>
                </c:pt>
                <c:pt idx="1">
                  <c:v>3</c:v>
                </c:pt>
              </c:numCache>
            </c:numRef>
          </c:val>
          <c:extLst>
            <c:ext xmlns:c16="http://schemas.microsoft.com/office/drawing/2014/chart" uri="{C3380CC4-5D6E-409C-BE32-E72D297353CC}">
              <c16:uniqueId val="{00000002-35B2-453E-B162-0FC65B4C36A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DD1C3E"/>
              </a:solidFill>
              <a:ln w="19050">
                <a:noFill/>
              </a:ln>
              <a:effectLst/>
            </c:spPr>
            <c:extLst>
              <c:ext xmlns:c16="http://schemas.microsoft.com/office/drawing/2014/chart" uri="{C3380CC4-5D6E-409C-BE32-E72D297353CC}">
                <c16:uniqueId val="{00000000-2B86-4615-8734-9EA8D4EC429A}"/>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1-2B86-4615-8734-9EA8D4EC429A}"/>
              </c:ext>
            </c:extLst>
          </c:dPt>
          <c:dLbls>
            <c:dLbl>
              <c:idx val="0"/>
              <c:layout>
                <c:manualLayout>
                  <c:x val="-0.19806249987286306"/>
                  <c:y val="-0.16146396709084701"/>
                </c:manualLayout>
              </c:layout>
              <c:tx>
                <c:rich>
                  <a:bodyPr/>
                  <a:lstStyle/>
                  <a:p>
                    <a:r>
                      <a:rPr lang="en-US" altLang="zh-CN" dirty="0"/>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B86-4615-8734-9EA8D4EC429A}"/>
                </c:ext>
              </c:extLst>
            </c:dLbl>
            <c:spPr>
              <a:noFill/>
              <a:ln>
                <a:noFill/>
              </a:ln>
              <a:effectLst/>
            </c:spPr>
            <c:txPr>
              <a:bodyPr rot="0" spcFirstLastPara="1" vertOverflow="ellipsis" vert="horz" wrap="square" lIns="38100" tIns="19050" rIns="38100" bIns="19050" anchor="ctr" anchorCtr="1">
                <a:spAutoFit/>
              </a:bodyPr>
              <a:lstStyle/>
              <a:p>
                <a:pPr>
                  <a:defRPr lang="zh-CN" sz="2800" b="1" i="0" u="none" strike="noStrike" kern="1200" baseline="0">
                    <a:solidFill>
                      <a:srgbClr val="DD1C3E"/>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6</c:v>
                </c:pt>
                <c:pt idx="1">
                  <c:v>3</c:v>
                </c:pt>
              </c:numCache>
            </c:numRef>
          </c:val>
          <c:extLst>
            <c:ext xmlns:c16="http://schemas.microsoft.com/office/drawing/2014/chart" uri="{C3380CC4-5D6E-409C-BE32-E72D297353CC}">
              <c16:uniqueId val="{00000002-2B86-4615-8734-9EA8D4EC429A}"/>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707B87"/>
              </a:solidFill>
              <a:ln w="19050">
                <a:noFill/>
              </a:ln>
              <a:effectLst/>
            </c:spPr>
            <c:extLst>
              <c:ext xmlns:c16="http://schemas.microsoft.com/office/drawing/2014/chart" uri="{C3380CC4-5D6E-409C-BE32-E72D297353CC}">
                <c16:uniqueId val="{00000000-A7A2-4755-AE62-973DB6EFFBAF}"/>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1-A7A2-4755-AE62-973DB6EFFBAF}"/>
              </c:ext>
            </c:extLst>
          </c:dPt>
          <c:dLbls>
            <c:dLbl>
              <c:idx val="0"/>
              <c:layout>
                <c:manualLayout>
                  <c:x val="-0.223896738986715"/>
                  <c:y val="-3.8751352101803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A2-4755-AE62-973DB6EFFBAF}"/>
                </c:ext>
              </c:extLst>
            </c:dLbl>
            <c:spPr>
              <a:noFill/>
              <a:ln>
                <a:noFill/>
              </a:ln>
              <a:effectLst/>
            </c:spPr>
            <c:txPr>
              <a:bodyPr rot="0" spcFirstLastPara="1" vertOverflow="ellipsis" vert="horz" wrap="square" lIns="38100" tIns="19050" rIns="38100" bIns="19050" anchor="ctr" anchorCtr="1">
                <a:spAutoFit/>
              </a:bodyPr>
              <a:lstStyle/>
              <a:p>
                <a:pPr>
                  <a:defRPr lang="zh-CN" sz="2800" b="1" i="0" u="none" strike="noStrike" kern="1200" baseline="0">
                    <a:solidFill>
                      <a:srgbClr val="707B87"/>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3.4</c:v>
                </c:pt>
                <c:pt idx="1">
                  <c:v>3</c:v>
                </c:pt>
              </c:numCache>
            </c:numRef>
          </c:val>
          <c:extLst>
            <c:ext xmlns:c16="http://schemas.microsoft.com/office/drawing/2014/chart" uri="{C3380CC4-5D6E-409C-BE32-E72D297353CC}">
              <c16:uniqueId val="{00000002-A7A2-4755-AE62-973DB6EFFBAF}"/>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317751A-9737-40D6-A72C-BE95E8994DC1}" type="doc">
      <dgm:prSet loTypeId="urn:microsoft.com/office/officeart/2009/3/layout/StepUpProcess#1" loCatId="process" qsTypeId="urn:microsoft.com/office/officeart/2005/8/quickstyle/simple1#1" qsCatId="simple" csTypeId="urn:microsoft.com/office/officeart/2005/8/colors/accent1_2#1" csCatId="accent1" phldr="1"/>
      <dgm:spPr/>
      <dgm:t>
        <a:bodyPr/>
        <a:lstStyle/>
        <a:p>
          <a:endParaRPr lang="zh-CN" altLang="en-US"/>
        </a:p>
      </dgm:t>
    </dgm:pt>
    <dgm:pt modelId="{6F2CFA02-867F-4C1B-AC03-6EE67FAD66AB}">
      <dgm:prSet phldrT="[文本]"/>
      <dgm:spPr/>
      <dgm:t>
        <a:bodyPr/>
        <a:lstStyle/>
        <a:p>
          <a:endParaRPr lang="zh-CN" altLang="en-US" dirty="0"/>
        </a:p>
      </dgm:t>
    </dgm:pt>
    <dgm:pt modelId="{FE419F4A-A950-424C-8465-EF7DAB2A9077}" type="parTrans" cxnId="{E583BDC0-8072-4195-9308-7956E992050A}">
      <dgm:prSet/>
      <dgm:spPr/>
      <dgm:t>
        <a:bodyPr/>
        <a:lstStyle/>
        <a:p>
          <a:endParaRPr lang="zh-CN" altLang="en-US"/>
        </a:p>
      </dgm:t>
    </dgm:pt>
    <dgm:pt modelId="{81720DB9-2616-4CB6-A036-1BBAC1ED6A84}" type="sibTrans" cxnId="{E583BDC0-8072-4195-9308-7956E992050A}">
      <dgm:prSet/>
      <dgm:spPr/>
      <dgm:t>
        <a:bodyPr/>
        <a:lstStyle/>
        <a:p>
          <a:endParaRPr lang="zh-CN" altLang="en-US"/>
        </a:p>
      </dgm:t>
    </dgm:pt>
    <dgm:pt modelId="{320A4844-A010-49D4-8CDA-E4DDB45D59D0}">
      <dgm:prSet phldrT="[文本]"/>
      <dgm:spPr/>
      <dgm:t>
        <a:bodyPr/>
        <a:lstStyle/>
        <a:p>
          <a:endParaRPr lang="zh-CN" altLang="en-US" dirty="0"/>
        </a:p>
      </dgm:t>
    </dgm:pt>
    <dgm:pt modelId="{90F6B781-FB04-4846-966F-69DBC9ACBC48}" type="parTrans" cxnId="{C483965D-FDF2-46CD-8281-565D04778727}">
      <dgm:prSet/>
      <dgm:spPr/>
      <dgm:t>
        <a:bodyPr/>
        <a:lstStyle/>
        <a:p>
          <a:endParaRPr lang="zh-CN" altLang="en-US"/>
        </a:p>
      </dgm:t>
    </dgm:pt>
    <dgm:pt modelId="{BCAED72C-F666-43B2-875B-8502B2BCAACB}" type="sibTrans" cxnId="{C483965D-FDF2-46CD-8281-565D04778727}">
      <dgm:prSet/>
      <dgm:spPr/>
      <dgm:t>
        <a:bodyPr/>
        <a:lstStyle/>
        <a:p>
          <a:endParaRPr lang="zh-CN" altLang="en-US"/>
        </a:p>
      </dgm:t>
    </dgm:pt>
    <dgm:pt modelId="{F0FEE3AB-BC62-4EA4-9404-30DDD8EBD2A4}">
      <dgm:prSet/>
      <dgm:spPr/>
      <dgm:t>
        <a:bodyPr/>
        <a:lstStyle/>
        <a:p>
          <a:endParaRPr lang="zh-CN" altLang="en-US" dirty="0"/>
        </a:p>
      </dgm:t>
    </dgm:pt>
    <dgm:pt modelId="{B3D2790E-CB4C-47F1-835D-1340178FF8CE}" type="parTrans" cxnId="{6A22111B-48D5-4D8B-86DE-3C4F3C4C9592}">
      <dgm:prSet/>
      <dgm:spPr/>
      <dgm:t>
        <a:bodyPr/>
        <a:lstStyle/>
        <a:p>
          <a:endParaRPr lang="zh-CN" altLang="en-US"/>
        </a:p>
      </dgm:t>
    </dgm:pt>
    <dgm:pt modelId="{EBD3AC75-9B8A-4571-A2BA-F9A3125A20CC}" type="sibTrans" cxnId="{6A22111B-48D5-4D8B-86DE-3C4F3C4C9592}">
      <dgm:prSet/>
      <dgm:spPr/>
      <dgm:t>
        <a:bodyPr/>
        <a:lstStyle/>
        <a:p>
          <a:endParaRPr lang="zh-CN" altLang="en-US"/>
        </a:p>
      </dgm:t>
    </dgm:pt>
    <dgm:pt modelId="{69251ACC-D21B-294E-AB4E-042C50A80E1E}">
      <dgm:prSet/>
      <dgm:spPr/>
      <dgm:t>
        <a:bodyPr/>
        <a:lstStyle/>
        <a:p>
          <a:endParaRPr lang="zh-CN" altLang="en-US"/>
        </a:p>
      </dgm:t>
    </dgm:pt>
    <dgm:pt modelId="{0E59C5E0-79A7-5945-9B0B-1A45D0F07BDE}" type="parTrans" cxnId="{751D8761-73D8-A648-A44A-135008806FBC}">
      <dgm:prSet/>
      <dgm:spPr/>
      <dgm:t>
        <a:bodyPr/>
        <a:lstStyle/>
        <a:p>
          <a:endParaRPr lang="zh-CN" altLang="en-US"/>
        </a:p>
      </dgm:t>
    </dgm:pt>
    <dgm:pt modelId="{1D442720-7B4A-3A48-BCFA-EB2F68D6067A}" type="sibTrans" cxnId="{751D8761-73D8-A648-A44A-135008806FBC}">
      <dgm:prSet/>
      <dgm:spPr/>
      <dgm:t>
        <a:bodyPr/>
        <a:lstStyle/>
        <a:p>
          <a:endParaRPr lang="zh-CN" altLang="en-US"/>
        </a:p>
      </dgm:t>
    </dgm:pt>
    <dgm:pt modelId="{614BF5F0-E980-4C2D-ADD6-066146E7C559}" type="pres">
      <dgm:prSet presAssocID="{3317751A-9737-40D6-A72C-BE95E8994DC1}" presName="rootnode" presStyleCnt="0">
        <dgm:presLayoutVars>
          <dgm:chMax/>
          <dgm:chPref/>
          <dgm:dir/>
          <dgm:animLvl val="lvl"/>
        </dgm:presLayoutVars>
      </dgm:prSet>
      <dgm:spPr/>
    </dgm:pt>
    <dgm:pt modelId="{63BC4932-18AF-46F4-A570-BC120145EED7}" type="pres">
      <dgm:prSet presAssocID="{6F2CFA02-867F-4C1B-AC03-6EE67FAD66AB}" presName="composite" presStyleCnt="0"/>
      <dgm:spPr/>
    </dgm:pt>
    <dgm:pt modelId="{A007F431-A548-4CE8-8504-48B2A4FD26F4}" type="pres">
      <dgm:prSet presAssocID="{6F2CFA02-867F-4C1B-AC03-6EE67FAD66AB}" presName="LShape" presStyleLbl="alignNode1" presStyleIdx="0" presStyleCnt="7"/>
      <dgm:spPr>
        <a:solidFill>
          <a:srgbClr val="424A53"/>
        </a:solidFill>
        <a:ln>
          <a:noFill/>
        </a:ln>
      </dgm:spPr>
    </dgm:pt>
    <dgm:pt modelId="{8B776443-F6E9-4280-8E69-11D20F5CCE2C}" type="pres">
      <dgm:prSet presAssocID="{6F2CFA02-867F-4C1B-AC03-6EE67FAD66AB}" presName="ParentText" presStyleLbl="revTx" presStyleIdx="0" presStyleCnt="4" custScaleX="86495" custScaleY="64973">
        <dgm:presLayoutVars>
          <dgm:chMax val="0"/>
          <dgm:chPref val="0"/>
          <dgm:bulletEnabled val="1"/>
        </dgm:presLayoutVars>
      </dgm:prSet>
      <dgm:spPr/>
    </dgm:pt>
    <dgm:pt modelId="{5D52708A-1B11-4370-8F10-039BE0178D35}" type="pres">
      <dgm:prSet presAssocID="{6F2CFA02-867F-4C1B-AC03-6EE67FAD66AB}" presName="Triangle" presStyleLbl="alignNode1" presStyleIdx="1" presStyleCnt="7"/>
      <dgm:spPr>
        <a:solidFill>
          <a:srgbClr val="424A53"/>
        </a:solidFill>
        <a:ln>
          <a:noFill/>
        </a:ln>
      </dgm:spPr>
    </dgm:pt>
    <dgm:pt modelId="{A6DE8268-8303-4075-84EC-7413BFA3DC0B}" type="pres">
      <dgm:prSet presAssocID="{81720DB9-2616-4CB6-A036-1BBAC1ED6A84}" presName="sibTrans" presStyleCnt="0"/>
      <dgm:spPr/>
    </dgm:pt>
    <dgm:pt modelId="{64358B3E-A8E0-4EEC-884F-7ED7CBB418AB}" type="pres">
      <dgm:prSet presAssocID="{81720DB9-2616-4CB6-A036-1BBAC1ED6A84}" presName="space" presStyleCnt="0"/>
      <dgm:spPr/>
    </dgm:pt>
    <dgm:pt modelId="{79F24CBB-7360-4C45-96EE-073A048CCADF}" type="pres">
      <dgm:prSet presAssocID="{69251ACC-D21B-294E-AB4E-042C50A80E1E}" presName="composite" presStyleCnt="0"/>
      <dgm:spPr/>
    </dgm:pt>
    <dgm:pt modelId="{B3943DDF-D6D6-364F-8623-94FD49ADE422}" type="pres">
      <dgm:prSet presAssocID="{69251ACC-D21B-294E-AB4E-042C50A80E1E}" presName="LShape" presStyleLbl="alignNode1" presStyleIdx="2" presStyleCnt="7"/>
      <dgm:spPr/>
    </dgm:pt>
    <dgm:pt modelId="{713405ED-0120-4446-9647-1BB59DE06C87}" type="pres">
      <dgm:prSet presAssocID="{69251ACC-D21B-294E-AB4E-042C50A80E1E}" presName="ParentText" presStyleLbl="revTx" presStyleIdx="1" presStyleCnt="4">
        <dgm:presLayoutVars>
          <dgm:chMax val="0"/>
          <dgm:chPref val="0"/>
          <dgm:bulletEnabled val="1"/>
        </dgm:presLayoutVars>
      </dgm:prSet>
      <dgm:spPr/>
    </dgm:pt>
    <dgm:pt modelId="{EF8C5B56-661F-C047-B3AC-8E177067CDD4}" type="pres">
      <dgm:prSet presAssocID="{69251ACC-D21B-294E-AB4E-042C50A80E1E}" presName="Triangle" presStyleLbl="alignNode1" presStyleIdx="3" presStyleCnt="7"/>
      <dgm:spPr/>
    </dgm:pt>
    <dgm:pt modelId="{2D92BE8F-C2AA-654D-80AA-5280101C34A5}" type="pres">
      <dgm:prSet presAssocID="{1D442720-7B4A-3A48-BCFA-EB2F68D6067A}" presName="sibTrans" presStyleCnt="0"/>
      <dgm:spPr/>
    </dgm:pt>
    <dgm:pt modelId="{F61967FD-EE20-1A4F-9F36-167093D4B917}" type="pres">
      <dgm:prSet presAssocID="{1D442720-7B4A-3A48-BCFA-EB2F68D6067A}" presName="space" presStyleCnt="0"/>
      <dgm:spPr/>
    </dgm:pt>
    <dgm:pt modelId="{16E07630-5A02-457A-A94E-ACE2AFFE7CDF}" type="pres">
      <dgm:prSet presAssocID="{F0FEE3AB-BC62-4EA4-9404-30DDD8EBD2A4}" presName="composite" presStyleCnt="0"/>
      <dgm:spPr/>
    </dgm:pt>
    <dgm:pt modelId="{10BEA13F-B283-49F4-8ACD-14DA773535A2}" type="pres">
      <dgm:prSet presAssocID="{F0FEE3AB-BC62-4EA4-9404-30DDD8EBD2A4}" presName="LShape" presStyleLbl="alignNode1" presStyleIdx="4" presStyleCnt="7"/>
      <dgm:spPr>
        <a:solidFill>
          <a:srgbClr val="DD1C3E"/>
        </a:solidFill>
        <a:ln>
          <a:noFill/>
        </a:ln>
      </dgm:spPr>
    </dgm:pt>
    <dgm:pt modelId="{D09D192A-B115-4CE8-820C-6E087586A308}" type="pres">
      <dgm:prSet presAssocID="{F0FEE3AB-BC62-4EA4-9404-30DDD8EBD2A4}" presName="ParentText" presStyleLbl="revTx" presStyleIdx="2" presStyleCnt="4">
        <dgm:presLayoutVars>
          <dgm:chMax val="0"/>
          <dgm:chPref val="0"/>
          <dgm:bulletEnabled val="1"/>
        </dgm:presLayoutVars>
      </dgm:prSet>
      <dgm:spPr/>
    </dgm:pt>
    <dgm:pt modelId="{D6394D43-91D1-4C95-9270-E5516C167474}" type="pres">
      <dgm:prSet presAssocID="{F0FEE3AB-BC62-4EA4-9404-30DDD8EBD2A4}" presName="Triangle" presStyleLbl="alignNode1" presStyleIdx="5" presStyleCnt="7"/>
      <dgm:spPr>
        <a:solidFill>
          <a:srgbClr val="DD1C3E"/>
        </a:solidFill>
        <a:ln>
          <a:noFill/>
        </a:ln>
      </dgm:spPr>
    </dgm:pt>
    <dgm:pt modelId="{234E112B-D847-4B06-AB90-A07A10C0D6FF}" type="pres">
      <dgm:prSet presAssocID="{EBD3AC75-9B8A-4571-A2BA-F9A3125A20CC}" presName="sibTrans" presStyleCnt="0"/>
      <dgm:spPr/>
    </dgm:pt>
    <dgm:pt modelId="{45E49C1E-DB98-47F0-95BE-48A863DC0C93}" type="pres">
      <dgm:prSet presAssocID="{EBD3AC75-9B8A-4571-A2BA-F9A3125A20CC}" presName="space" presStyleCnt="0"/>
      <dgm:spPr/>
    </dgm:pt>
    <dgm:pt modelId="{A2F2F67B-634A-485B-A2C4-F14C43E5122A}" type="pres">
      <dgm:prSet presAssocID="{320A4844-A010-49D4-8CDA-E4DDB45D59D0}" presName="composite" presStyleCnt="0"/>
      <dgm:spPr/>
    </dgm:pt>
    <dgm:pt modelId="{3B98AD64-8B7A-456C-B2DB-48D2AAC57C7C}" type="pres">
      <dgm:prSet presAssocID="{320A4844-A010-49D4-8CDA-E4DDB45D59D0}" presName="LShape" presStyleLbl="alignNode1" presStyleIdx="6" presStyleCnt="7" custLinFactNeighborX="11584"/>
      <dgm:spPr>
        <a:solidFill>
          <a:srgbClr val="424A53"/>
        </a:solidFill>
        <a:ln>
          <a:noFill/>
        </a:ln>
      </dgm:spPr>
    </dgm:pt>
    <dgm:pt modelId="{BD884F89-129B-4350-9537-F57AF1B191A8}" type="pres">
      <dgm:prSet presAssocID="{320A4844-A010-49D4-8CDA-E4DDB45D59D0}" presName="ParentText" presStyleLbl="revTx" presStyleIdx="3" presStyleCnt="4">
        <dgm:presLayoutVars>
          <dgm:chMax val="0"/>
          <dgm:chPref val="0"/>
          <dgm:bulletEnabled val="1"/>
        </dgm:presLayoutVars>
      </dgm:prSet>
      <dgm:spPr/>
    </dgm:pt>
  </dgm:ptLst>
  <dgm:cxnLst>
    <dgm:cxn modelId="{6A22111B-48D5-4D8B-86DE-3C4F3C4C9592}" srcId="{3317751A-9737-40D6-A72C-BE95E8994DC1}" destId="{F0FEE3AB-BC62-4EA4-9404-30DDD8EBD2A4}" srcOrd="2" destOrd="0" parTransId="{B3D2790E-CB4C-47F1-835D-1340178FF8CE}" sibTransId="{EBD3AC75-9B8A-4571-A2BA-F9A3125A20CC}"/>
    <dgm:cxn modelId="{768D871E-ADB4-4200-87B5-C0DA1E3FAAF4}" type="presOf" srcId="{6F2CFA02-867F-4C1B-AC03-6EE67FAD66AB}" destId="{8B776443-F6E9-4280-8E69-11D20F5CCE2C}" srcOrd="0" destOrd="0" presId="urn:microsoft.com/office/officeart/2009/3/layout/StepUpProcess#1"/>
    <dgm:cxn modelId="{C483965D-FDF2-46CD-8281-565D04778727}" srcId="{3317751A-9737-40D6-A72C-BE95E8994DC1}" destId="{320A4844-A010-49D4-8CDA-E4DDB45D59D0}" srcOrd="3" destOrd="0" parTransId="{90F6B781-FB04-4846-966F-69DBC9ACBC48}" sibTransId="{BCAED72C-F666-43B2-875B-8502B2BCAACB}"/>
    <dgm:cxn modelId="{751D8761-73D8-A648-A44A-135008806FBC}" srcId="{3317751A-9737-40D6-A72C-BE95E8994DC1}" destId="{69251ACC-D21B-294E-AB4E-042C50A80E1E}" srcOrd="1" destOrd="0" parTransId="{0E59C5E0-79A7-5945-9B0B-1A45D0F07BDE}" sibTransId="{1D442720-7B4A-3A48-BCFA-EB2F68D6067A}"/>
    <dgm:cxn modelId="{E3FCAE66-7321-4D7E-9D76-4173D9733127}" type="presOf" srcId="{69251ACC-D21B-294E-AB4E-042C50A80E1E}" destId="{713405ED-0120-4446-9647-1BB59DE06C87}" srcOrd="0" destOrd="0" presId="urn:microsoft.com/office/officeart/2009/3/layout/StepUpProcess#1"/>
    <dgm:cxn modelId="{3FC8A37A-ABB3-415E-952B-6A09C42D4037}" type="presOf" srcId="{F0FEE3AB-BC62-4EA4-9404-30DDD8EBD2A4}" destId="{D09D192A-B115-4CE8-820C-6E087586A308}" srcOrd="0" destOrd="0" presId="urn:microsoft.com/office/officeart/2009/3/layout/StepUpProcess#1"/>
    <dgm:cxn modelId="{A8CF26BF-059E-46C7-A092-792E0A25D725}" type="presOf" srcId="{3317751A-9737-40D6-A72C-BE95E8994DC1}" destId="{614BF5F0-E980-4C2D-ADD6-066146E7C559}" srcOrd="0" destOrd="0" presId="urn:microsoft.com/office/officeart/2009/3/layout/StepUpProcess#1"/>
    <dgm:cxn modelId="{E583BDC0-8072-4195-9308-7956E992050A}" srcId="{3317751A-9737-40D6-A72C-BE95E8994DC1}" destId="{6F2CFA02-867F-4C1B-AC03-6EE67FAD66AB}" srcOrd="0" destOrd="0" parTransId="{FE419F4A-A950-424C-8465-EF7DAB2A9077}" sibTransId="{81720DB9-2616-4CB6-A036-1BBAC1ED6A84}"/>
    <dgm:cxn modelId="{A9251BF0-AEEE-4CA5-B971-2CC6AD9E5F56}" type="presOf" srcId="{320A4844-A010-49D4-8CDA-E4DDB45D59D0}" destId="{BD884F89-129B-4350-9537-F57AF1B191A8}" srcOrd="0" destOrd="0" presId="urn:microsoft.com/office/officeart/2009/3/layout/StepUpProcess#1"/>
    <dgm:cxn modelId="{DD0B66DE-B099-4F13-B18F-D0D4323B3303}" type="presParOf" srcId="{614BF5F0-E980-4C2D-ADD6-066146E7C559}" destId="{63BC4932-18AF-46F4-A570-BC120145EED7}" srcOrd="0" destOrd="0" presId="urn:microsoft.com/office/officeart/2009/3/layout/StepUpProcess#1"/>
    <dgm:cxn modelId="{8D96417A-3778-4649-83A3-2FA2A6AF347B}" type="presParOf" srcId="{63BC4932-18AF-46F4-A570-BC120145EED7}" destId="{A007F431-A548-4CE8-8504-48B2A4FD26F4}" srcOrd="0" destOrd="0" presId="urn:microsoft.com/office/officeart/2009/3/layout/StepUpProcess#1"/>
    <dgm:cxn modelId="{213F3C7D-F7C7-4C46-8186-C8E9C1045144}" type="presParOf" srcId="{63BC4932-18AF-46F4-A570-BC120145EED7}" destId="{8B776443-F6E9-4280-8E69-11D20F5CCE2C}" srcOrd="1" destOrd="0" presId="urn:microsoft.com/office/officeart/2009/3/layout/StepUpProcess#1"/>
    <dgm:cxn modelId="{AF890043-C2AA-45DB-B8AA-932819ED7D14}" type="presParOf" srcId="{63BC4932-18AF-46F4-A570-BC120145EED7}" destId="{5D52708A-1B11-4370-8F10-039BE0178D35}" srcOrd="2" destOrd="0" presId="urn:microsoft.com/office/officeart/2009/3/layout/StepUpProcess#1"/>
    <dgm:cxn modelId="{8CC91716-D12B-4452-978F-DCF1BB28B07A}" type="presParOf" srcId="{614BF5F0-E980-4C2D-ADD6-066146E7C559}" destId="{A6DE8268-8303-4075-84EC-7413BFA3DC0B}" srcOrd="1" destOrd="0" presId="urn:microsoft.com/office/officeart/2009/3/layout/StepUpProcess#1"/>
    <dgm:cxn modelId="{D1E5422F-62A8-4644-875D-B6D267D6ED85}" type="presParOf" srcId="{A6DE8268-8303-4075-84EC-7413BFA3DC0B}" destId="{64358B3E-A8E0-4EEC-884F-7ED7CBB418AB}" srcOrd="0" destOrd="0" presId="urn:microsoft.com/office/officeart/2009/3/layout/StepUpProcess#1"/>
    <dgm:cxn modelId="{D2CC79C7-3087-4486-853C-E4CC6722E1A7}" type="presParOf" srcId="{614BF5F0-E980-4C2D-ADD6-066146E7C559}" destId="{79F24CBB-7360-4C45-96EE-073A048CCADF}" srcOrd="2" destOrd="0" presId="urn:microsoft.com/office/officeart/2009/3/layout/StepUpProcess#1"/>
    <dgm:cxn modelId="{E54295E1-CA5A-4795-B5ED-FEA29B22DF1C}" type="presParOf" srcId="{79F24CBB-7360-4C45-96EE-073A048CCADF}" destId="{B3943DDF-D6D6-364F-8623-94FD49ADE422}" srcOrd="0" destOrd="0" presId="urn:microsoft.com/office/officeart/2009/3/layout/StepUpProcess#1"/>
    <dgm:cxn modelId="{54EFBF56-3772-43FE-B279-2F2489DB1D43}" type="presParOf" srcId="{79F24CBB-7360-4C45-96EE-073A048CCADF}" destId="{713405ED-0120-4446-9647-1BB59DE06C87}" srcOrd="1" destOrd="0" presId="urn:microsoft.com/office/officeart/2009/3/layout/StepUpProcess#1"/>
    <dgm:cxn modelId="{A7C98CB2-AF4A-4AB7-BDB8-C7061138BCC6}" type="presParOf" srcId="{79F24CBB-7360-4C45-96EE-073A048CCADF}" destId="{EF8C5B56-661F-C047-B3AC-8E177067CDD4}" srcOrd="2" destOrd="0" presId="urn:microsoft.com/office/officeart/2009/3/layout/StepUpProcess#1"/>
    <dgm:cxn modelId="{23F34531-6719-45CB-B530-84D69A5720CF}" type="presParOf" srcId="{614BF5F0-E980-4C2D-ADD6-066146E7C559}" destId="{2D92BE8F-C2AA-654D-80AA-5280101C34A5}" srcOrd="3" destOrd="0" presId="urn:microsoft.com/office/officeart/2009/3/layout/StepUpProcess#1"/>
    <dgm:cxn modelId="{8CF59701-47B5-429C-A428-59C1E04E31CA}" type="presParOf" srcId="{2D92BE8F-C2AA-654D-80AA-5280101C34A5}" destId="{F61967FD-EE20-1A4F-9F36-167093D4B917}" srcOrd="0" destOrd="0" presId="urn:microsoft.com/office/officeart/2009/3/layout/StepUpProcess#1"/>
    <dgm:cxn modelId="{267D6D6D-6569-491F-BA51-583A049708BD}" type="presParOf" srcId="{614BF5F0-E980-4C2D-ADD6-066146E7C559}" destId="{16E07630-5A02-457A-A94E-ACE2AFFE7CDF}" srcOrd="4" destOrd="0" presId="urn:microsoft.com/office/officeart/2009/3/layout/StepUpProcess#1"/>
    <dgm:cxn modelId="{1724C78B-8A07-4C49-9E55-66C02EAC69FA}" type="presParOf" srcId="{16E07630-5A02-457A-A94E-ACE2AFFE7CDF}" destId="{10BEA13F-B283-49F4-8ACD-14DA773535A2}" srcOrd="0" destOrd="0" presId="urn:microsoft.com/office/officeart/2009/3/layout/StepUpProcess#1"/>
    <dgm:cxn modelId="{1EED1151-35CE-4BF4-A59C-AF6C6501EC4C}" type="presParOf" srcId="{16E07630-5A02-457A-A94E-ACE2AFFE7CDF}" destId="{D09D192A-B115-4CE8-820C-6E087586A308}" srcOrd="1" destOrd="0" presId="urn:microsoft.com/office/officeart/2009/3/layout/StepUpProcess#1"/>
    <dgm:cxn modelId="{2E79DE3C-59AC-4944-9296-AF32E50BF4D3}" type="presParOf" srcId="{16E07630-5A02-457A-A94E-ACE2AFFE7CDF}" destId="{D6394D43-91D1-4C95-9270-E5516C167474}" srcOrd="2" destOrd="0" presId="urn:microsoft.com/office/officeart/2009/3/layout/StepUpProcess#1"/>
    <dgm:cxn modelId="{1AB0733A-8CB4-43EE-B577-E77FD38AEACF}" type="presParOf" srcId="{614BF5F0-E980-4C2D-ADD6-066146E7C559}" destId="{234E112B-D847-4B06-AB90-A07A10C0D6FF}" srcOrd="5" destOrd="0" presId="urn:microsoft.com/office/officeart/2009/3/layout/StepUpProcess#1"/>
    <dgm:cxn modelId="{9A935E28-969E-4847-9374-14FD7B06D68F}" type="presParOf" srcId="{234E112B-D847-4B06-AB90-A07A10C0D6FF}" destId="{45E49C1E-DB98-47F0-95BE-48A863DC0C93}" srcOrd="0" destOrd="0" presId="urn:microsoft.com/office/officeart/2009/3/layout/StepUpProcess#1"/>
    <dgm:cxn modelId="{7A2196E4-A87B-482E-B3DB-3FB9AB7A7EF4}" type="presParOf" srcId="{614BF5F0-E980-4C2D-ADD6-066146E7C559}" destId="{A2F2F67B-634A-485B-A2C4-F14C43E5122A}" srcOrd="6" destOrd="0" presId="urn:microsoft.com/office/officeart/2009/3/layout/StepUpProcess#1"/>
    <dgm:cxn modelId="{193836A8-A16A-4F3E-9358-8DC50F4761F0}" type="presParOf" srcId="{A2F2F67B-634A-485B-A2C4-F14C43E5122A}" destId="{3B98AD64-8B7A-456C-B2DB-48D2AAC57C7C}" srcOrd="0" destOrd="0" presId="urn:microsoft.com/office/officeart/2009/3/layout/StepUpProcess#1"/>
    <dgm:cxn modelId="{91302013-9EE7-46A1-AF55-4341D7E07621}" type="presParOf" srcId="{A2F2F67B-634A-485B-A2C4-F14C43E5122A}" destId="{BD884F89-129B-4350-9537-F57AF1B191A8}" srcOrd="1" destOrd="0" presId="urn:microsoft.com/office/officeart/2009/3/layout/StepUp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7F431-A548-4CE8-8504-48B2A4FD26F4}">
      <dsp:nvSpPr>
        <dsp:cNvPr id="0" name=""/>
        <dsp:cNvSpPr/>
      </dsp:nvSpPr>
      <dsp:spPr>
        <a:xfrm rot="5400000">
          <a:off x="353135" y="1364119"/>
          <a:ext cx="1048342" cy="1744419"/>
        </a:xfrm>
        <a:prstGeom prst="corner">
          <a:avLst>
            <a:gd name="adj1" fmla="val 16120"/>
            <a:gd name="adj2" fmla="val 16110"/>
          </a:avLst>
        </a:prstGeom>
        <a:solidFill>
          <a:srgbClr val="424A5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776443-F6E9-4280-8E69-11D20F5CCE2C}">
      <dsp:nvSpPr>
        <dsp:cNvPr id="0" name=""/>
        <dsp:cNvSpPr/>
      </dsp:nvSpPr>
      <dsp:spPr>
        <a:xfrm>
          <a:off x="284484" y="2127093"/>
          <a:ext cx="1362185" cy="896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endParaRPr lang="zh-CN" altLang="en-US" sz="4100" kern="1200" dirty="0"/>
        </a:p>
      </dsp:txBody>
      <dsp:txXfrm>
        <a:off x="284484" y="2127093"/>
        <a:ext cx="1362185" cy="896930"/>
      </dsp:txXfrm>
    </dsp:sp>
    <dsp:sp modelId="{5D52708A-1B11-4370-8F10-039BE0178D35}">
      <dsp:nvSpPr>
        <dsp:cNvPr id="0" name=""/>
        <dsp:cNvSpPr/>
      </dsp:nvSpPr>
      <dsp:spPr>
        <a:xfrm>
          <a:off x="1455867" y="1235693"/>
          <a:ext cx="297145" cy="297145"/>
        </a:xfrm>
        <a:prstGeom prst="triangle">
          <a:avLst>
            <a:gd name="adj" fmla="val 100000"/>
          </a:avLst>
        </a:prstGeom>
        <a:solidFill>
          <a:srgbClr val="424A5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943DDF-D6D6-364F-8623-94FD49ADE422}">
      <dsp:nvSpPr>
        <dsp:cNvPr id="0" name=""/>
        <dsp:cNvSpPr/>
      </dsp:nvSpPr>
      <dsp:spPr>
        <a:xfrm rot="5400000">
          <a:off x="2281085" y="887046"/>
          <a:ext cx="1048342" cy="174441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405ED-0120-4446-9647-1BB59DE06C87}">
      <dsp:nvSpPr>
        <dsp:cNvPr id="0" name=""/>
        <dsp:cNvSpPr/>
      </dsp:nvSpPr>
      <dsp:spPr>
        <a:xfrm>
          <a:off x="2106091" y="1408251"/>
          <a:ext cx="1574871" cy="138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endParaRPr lang="zh-CN" altLang="en-US" sz="6300" kern="1200"/>
        </a:p>
      </dsp:txBody>
      <dsp:txXfrm>
        <a:off x="2106091" y="1408251"/>
        <a:ext cx="1574871" cy="1380467"/>
      </dsp:txXfrm>
    </dsp:sp>
    <dsp:sp modelId="{EF8C5B56-661F-C047-B3AC-8E177067CDD4}">
      <dsp:nvSpPr>
        <dsp:cNvPr id="0" name=""/>
        <dsp:cNvSpPr/>
      </dsp:nvSpPr>
      <dsp:spPr>
        <a:xfrm>
          <a:off x="3383817" y="758620"/>
          <a:ext cx="297145" cy="29714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EA13F-B283-49F4-8ACD-14DA773535A2}">
      <dsp:nvSpPr>
        <dsp:cNvPr id="0" name=""/>
        <dsp:cNvSpPr/>
      </dsp:nvSpPr>
      <dsp:spPr>
        <a:xfrm rot="5400000">
          <a:off x="4209036" y="409973"/>
          <a:ext cx="1048342" cy="1744419"/>
        </a:xfrm>
        <a:prstGeom prst="corner">
          <a:avLst>
            <a:gd name="adj1" fmla="val 16120"/>
            <a:gd name="adj2" fmla="val 16110"/>
          </a:avLst>
        </a:prstGeom>
        <a:solidFill>
          <a:srgbClr val="DD1C3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9D192A-B115-4CE8-820C-6E087586A308}">
      <dsp:nvSpPr>
        <dsp:cNvPr id="0" name=""/>
        <dsp:cNvSpPr/>
      </dsp:nvSpPr>
      <dsp:spPr>
        <a:xfrm>
          <a:off x="4034041" y="931178"/>
          <a:ext cx="1574871" cy="138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endParaRPr lang="zh-CN" altLang="en-US" sz="6300" kern="1200" dirty="0"/>
        </a:p>
      </dsp:txBody>
      <dsp:txXfrm>
        <a:off x="4034041" y="931178"/>
        <a:ext cx="1574871" cy="1380467"/>
      </dsp:txXfrm>
    </dsp:sp>
    <dsp:sp modelId="{D6394D43-91D1-4C95-9270-E5516C167474}">
      <dsp:nvSpPr>
        <dsp:cNvPr id="0" name=""/>
        <dsp:cNvSpPr/>
      </dsp:nvSpPr>
      <dsp:spPr>
        <a:xfrm>
          <a:off x="5311767" y="281547"/>
          <a:ext cx="297145" cy="297145"/>
        </a:xfrm>
        <a:prstGeom prst="triangle">
          <a:avLst>
            <a:gd name="adj" fmla="val 100000"/>
          </a:avLst>
        </a:prstGeom>
        <a:solidFill>
          <a:srgbClr val="DD1C3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98AD64-8B7A-456C-B2DB-48D2AAC57C7C}">
      <dsp:nvSpPr>
        <dsp:cNvPr id="0" name=""/>
        <dsp:cNvSpPr/>
      </dsp:nvSpPr>
      <dsp:spPr>
        <a:xfrm rot="5400000">
          <a:off x="6339059" y="-67100"/>
          <a:ext cx="1048342" cy="1744419"/>
        </a:xfrm>
        <a:prstGeom prst="corner">
          <a:avLst>
            <a:gd name="adj1" fmla="val 16120"/>
            <a:gd name="adj2" fmla="val 16110"/>
          </a:avLst>
        </a:prstGeom>
        <a:solidFill>
          <a:srgbClr val="424A5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884F89-129B-4350-9537-F57AF1B191A8}">
      <dsp:nvSpPr>
        <dsp:cNvPr id="0" name=""/>
        <dsp:cNvSpPr/>
      </dsp:nvSpPr>
      <dsp:spPr>
        <a:xfrm>
          <a:off x="5961991" y="454105"/>
          <a:ext cx="1574871" cy="138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endParaRPr lang="zh-CN" altLang="en-US" sz="6300" kern="1200" dirty="0"/>
        </a:p>
      </dsp:txBody>
      <dsp:txXfrm>
        <a:off x="5961991" y="454105"/>
        <a:ext cx="1574871" cy="138046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1D072-30E0-D04F-827A-D024B6D3705C}" type="datetimeFigureOut">
              <a:rPr kumimoji="1" lang="zh-CN" altLang="en-US" smtClean="0"/>
              <a:pPr/>
              <a:t>2020/6/17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0BB2A-33DA-5549-9EC1-CBD00DE1DC40}" type="slidenum">
              <a:rPr kumimoji="1" lang="zh-CN" altLang="en-US" smtClean="0"/>
              <a:p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B058EAB-81A1-43EA-848A-10F537C4D271}" type="slidenum">
              <a:rPr lang="zh-CN" altLang="en-US" smtClean="0"/>
              <a:pPr/>
              <a:t>1</a:t>
            </a:fld>
            <a:endParaRPr lang="zh-CN" altLang="en-US"/>
          </a:p>
        </p:txBody>
      </p:sp>
    </p:spTree>
    <p:extLst>
      <p:ext uri="{BB962C8B-B14F-4D97-AF65-F5344CB8AC3E}">
        <p14:creationId xmlns:p14="http://schemas.microsoft.com/office/powerpoint/2010/main" val="382423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6129D29F-0BAD-48CA-8582-2730B319D87A}"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lIns="68580" tIns="34290" rIns="68580" bIns="34290"/>
          <a:lstStyle/>
          <a:p>
            <a:fld id="{159DF044-326A-47D5-9AE7-F668061642EE}" type="datetimeFigureOut">
              <a:rPr lang="zh-CN" altLang="en-US" smtClean="0"/>
              <a:pPr/>
              <a:t>2020/6/17</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lIns="68580" tIns="34290" rIns="68580" bIns="34290"/>
          <a:lstStyle/>
          <a:p>
            <a:fld id="{DFADE1FE-69AD-42EE-83AA-240F9BC3A8AA}" type="slidenum">
              <a:rPr lang="zh-CN" altLang="en-US" smtClean="0"/>
              <a:pPr/>
              <a:t>‹#›</a:t>
            </a:fld>
            <a:endParaRPr lang="zh-CN" altLang="en-US"/>
          </a:p>
        </p:txBody>
      </p:sp>
    </p:spTree>
    <p:extLst>
      <p:ext uri="{BB962C8B-B14F-4D97-AF65-F5344CB8AC3E}">
        <p14:creationId xmlns:p14="http://schemas.microsoft.com/office/powerpoint/2010/main" val="249733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DD1C3E"/>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424A5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rgbClr val="5B6974"/>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rgbClr val="707B87"/>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5"/>
            <a:ext cx="2133600" cy="273844"/>
          </a:xfrm>
          <a:prstGeom prst="rect">
            <a:avLst/>
          </a:prstGeom>
        </p:spPr>
        <p:txBody>
          <a:bodyPr/>
          <a:lstStyle/>
          <a:p>
            <a:fld id="{530820CF-B880-4189-942D-D702A7CBA730}" type="datetimeFigureOut">
              <a:rPr lang="zh-CN" altLang="en-US" smtClean="0"/>
              <a:pPr/>
              <a:t>2020/6/17</a:t>
            </a:fld>
            <a:endParaRPr lang="zh-CN" altLang="en-US"/>
          </a:p>
        </p:txBody>
      </p:sp>
      <p:sp>
        <p:nvSpPr>
          <p:cNvPr id="5" name="页脚占位符 4"/>
          <p:cNvSpPr>
            <a:spLocks noGrp="1"/>
          </p:cNvSpPr>
          <p:nvPr>
            <p:ph type="ftr" sz="quarter" idx="11"/>
          </p:nvPr>
        </p:nvSpPr>
        <p:spPr>
          <a:xfrm>
            <a:off x="3124200" y="4767265"/>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5"/>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5"/>
            <a:ext cx="2133600" cy="273844"/>
          </a:xfrm>
          <a:prstGeom prst="rect">
            <a:avLst/>
          </a:prstGeom>
        </p:spPr>
        <p:txBody>
          <a:bodyPr/>
          <a:lstStyle/>
          <a:p>
            <a:fld id="{530820CF-B880-4189-942D-D702A7CBA730}" type="datetimeFigureOut">
              <a:rPr lang="zh-CN" altLang="en-US" smtClean="0"/>
              <a:pPr/>
              <a:t>2020/6/17</a:t>
            </a:fld>
            <a:endParaRPr lang="zh-CN" altLang="en-US"/>
          </a:p>
        </p:txBody>
      </p:sp>
      <p:sp>
        <p:nvSpPr>
          <p:cNvPr id="5" name="页脚占位符 4"/>
          <p:cNvSpPr>
            <a:spLocks noGrp="1"/>
          </p:cNvSpPr>
          <p:nvPr>
            <p:ph type="ftr" sz="quarter" idx="11"/>
          </p:nvPr>
        </p:nvSpPr>
        <p:spPr>
          <a:xfrm>
            <a:off x="3124200" y="4767265"/>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5"/>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454C6F6-F03E-4BAB-A30B-CB4E524C0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标题 1">
            <a:extLst>
              <a:ext uri="{FF2B5EF4-FFF2-40B4-BE49-F238E27FC236}">
                <a16:creationId xmlns:a16="http://schemas.microsoft.com/office/drawing/2014/main" id="{CED8BAB1-7B88-436E-B4FA-7AB563DC5DE5}"/>
              </a:ext>
            </a:extLst>
          </p:cNvPr>
          <p:cNvSpPr>
            <a:spLocks noGrp="1"/>
          </p:cNvSpPr>
          <p:nvPr>
            <p:ph type="title"/>
          </p:nvPr>
        </p:nvSpPr>
        <p:spPr>
          <a:xfrm>
            <a:off x="457200" y="1249138"/>
            <a:ext cx="8229600" cy="2351315"/>
          </a:xfrm>
        </p:spPr>
        <p:txBody>
          <a:bodyPr>
            <a:normAutofit fontScale="90000"/>
          </a:bodyPr>
          <a:lstStyle/>
          <a:p>
            <a:pPr algn="ctr"/>
            <a:r>
              <a:rPr lang="zh-CN" altLang="en-US" sz="4200" dirty="0">
                <a:solidFill>
                  <a:schemeClr val="bg1"/>
                </a:solidFill>
                <a:latin typeface="华文行楷" panose="02010800040101010101" pitchFamily="2" charset="-122"/>
                <a:ea typeface="华文行楷" panose="02010800040101010101" pitchFamily="2" charset="-122"/>
              </a:rPr>
              <a:t>天津市测绘与地理信息协会</a:t>
            </a:r>
            <a:br>
              <a:rPr lang="en-US" altLang="zh-CN" sz="4200" dirty="0">
                <a:solidFill>
                  <a:schemeClr val="bg1"/>
                </a:solidFill>
                <a:latin typeface="华文行楷" panose="02010800040101010101" pitchFamily="2" charset="-122"/>
                <a:ea typeface="华文行楷" panose="02010800040101010101" pitchFamily="2" charset="-122"/>
              </a:rPr>
            </a:br>
            <a:r>
              <a:rPr lang="zh-CN" altLang="en-US" sz="4200" dirty="0">
                <a:solidFill>
                  <a:schemeClr val="bg1"/>
                </a:solidFill>
                <a:latin typeface="华文行楷" panose="02010800040101010101" pitchFamily="2" charset="-122"/>
                <a:ea typeface="华文行楷" panose="02010800040101010101" pitchFamily="2" charset="-122"/>
              </a:rPr>
              <a:t>法律知识专题讲座</a:t>
            </a:r>
            <a:br>
              <a:rPr lang="en-US" altLang="zh-CN" sz="4200" dirty="0">
                <a:solidFill>
                  <a:schemeClr val="bg1"/>
                </a:solidFill>
                <a:latin typeface="华文行楷" panose="02010800040101010101" pitchFamily="2" charset="-122"/>
                <a:ea typeface="华文行楷" panose="02010800040101010101" pitchFamily="2" charset="-122"/>
              </a:rPr>
            </a:br>
            <a:br>
              <a:rPr lang="en-US" altLang="zh-CN" sz="900" dirty="0">
                <a:solidFill>
                  <a:schemeClr val="bg1"/>
                </a:solidFill>
                <a:latin typeface="华文行楷" panose="02010800040101010101" pitchFamily="2" charset="-122"/>
                <a:ea typeface="华文行楷" panose="02010800040101010101" pitchFamily="2" charset="-122"/>
              </a:rPr>
            </a:br>
            <a:br>
              <a:rPr lang="en-US" altLang="zh-CN" sz="900" dirty="0">
                <a:solidFill>
                  <a:schemeClr val="bg1"/>
                </a:solidFill>
                <a:latin typeface="华文行楷" panose="02010800040101010101" pitchFamily="2" charset="-122"/>
                <a:ea typeface="华文行楷" panose="02010800040101010101" pitchFamily="2" charset="-122"/>
              </a:rPr>
            </a:br>
            <a:br>
              <a:rPr lang="en-US" altLang="zh-CN" sz="900" dirty="0">
                <a:solidFill>
                  <a:schemeClr val="bg1"/>
                </a:solidFill>
                <a:latin typeface="华文行楷" panose="02010800040101010101" pitchFamily="2" charset="-122"/>
                <a:ea typeface="华文行楷" panose="02010800040101010101" pitchFamily="2" charset="-122"/>
              </a:rPr>
            </a:br>
            <a:br>
              <a:rPr lang="en-US" altLang="zh-CN" sz="900" dirty="0">
                <a:solidFill>
                  <a:schemeClr val="bg1"/>
                </a:solidFill>
                <a:latin typeface="华文行楷" panose="02010800040101010101" pitchFamily="2" charset="-122"/>
                <a:ea typeface="华文行楷" panose="02010800040101010101" pitchFamily="2" charset="-122"/>
              </a:rPr>
            </a:br>
            <a:br>
              <a:rPr lang="en-US" altLang="zh-CN" sz="4200" dirty="0">
                <a:solidFill>
                  <a:schemeClr val="bg1"/>
                </a:solidFill>
                <a:latin typeface="华文行楷" panose="02010800040101010101" pitchFamily="2" charset="-122"/>
                <a:ea typeface="华文行楷" panose="02010800040101010101" pitchFamily="2" charset="-122"/>
              </a:rPr>
            </a:br>
            <a:r>
              <a:rPr lang="en-US" altLang="zh-CN" sz="3000" dirty="0">
                <a:solidFill>
                  <a:schemeClr val="bg1"/>
                </a:solidFill>
                <a:latin typeface="华文行楷" panose="02010800040101010101" pitchFamily="2" charset="-122"/>
                <a:ea typeface="华文行楷" panose="02010800040101010101" pitchFamily="2" charset="-122"/>
              </a:rPr>
              <a:t>2020</a:t>
            </a:r>
            <a:r>
              <a:rPr lang="zh-CN" altLang="en-US" sz="3000" dirty="0">
                <a:solidFill>
                  <a:schemeClr val="bg1"/>
                </a:solidFill>
                <a:latin typeface="华文行楷" panose="02010800040101010101" pitchFamily="2" charset="-122"/>
                <a:ea typeface="华文行楷" panose="02010800040101010101" pitchFamily="2" charset="-122"/>
              </a:rPr>
              <a:t>年</a:t>
            </a:r>
            <a:r>
              <a:rPr lang="en-US" altLang="zh-CN" sz="3000" dirty="0">
                <a:solidFill>
                  <a:schemeClr val="bg1"/>
                </a:solidFill>
                <a:latin typeface="华文行楷" panose="02010800040101010101" pitchFamily="2" charset="-122"/>
                <a:ea typeface="华文行楷" panose="02010800040101010101" pitchFamily="2" charset="-122"/>
              </a:rPr>
              <a:t>6</a:t>
            </a:r>
            <a:r>
              <a:rPr lang="zh-CN" altLang="en-US" sz="3000" dirty="0">
                <a:solidFill>
                  <a:schemeClr val="bg1"/>
                </a:solidFill>
                <a:latin typeface="华文行楷" panose="02010800040101010101" pitchFamily="2" charset="-122"/>
                <a:ea typeface="华文行楷" panose="02010800040101010101" pitchFamily="2" charset="-122"/>
              </a:rPr>
              <a:t>月</a:t>
            </a:r>
          </a:p>
        </p:txBody>
      </p:sp>
    </p:spTree>
    <p:extLst>
      <p:ext uri="{BB962C8B-B14F-4D97-AF65-F5344CB8AC3E}">
        <p14:creationId xmlns:p14="http://schemas.microsoft.com/office/powerpoint/2010/main" val="30014128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56339"/>
            <a:ext cx="5989477" cy="469039"/>
          </a:xfrm>
          <a:prstGeom prst="rect">
            <a:avLst/>
          </a:prstGeom>
          <a:noFill/>
        </p:spPr>
        <p:txBody>
          <a:bodyPr wrap="square" rtlCol="0">
            <a:spAutoFit/>
          </a:bodyPr>
          <a:lstStyle/>
          <a:p>
            <a:pPr>
              <a:lnSpc>
                <a:spcPct val="110000"/>
              </a:lnSpc>
            </a:pPr>
            <a:r>
              <a:rPr kumimoji="1" lang="zh-CN" altLang="en-US" sz="2400" b="1" dirty="0">
                <a:solidFill>
                  <a:srgbClr val="1E2327"/>
                </a:solidFill>
                <a:sym typeface="+mn-ea"/>
              </a:rPr>
              <a:t>企业信用管理的主要内容</a:t>
            </a:r>
            <a:endParaRPr kumimoji="1" lang="zh-CN" altLang="en-US" sz="2400" b="1" dirty="0">
              <a:solidFill>
                <a:srgbClr val="1E2327"/>
              </a:solidFill>
            </a:endParaRPr>
          </a:p>
        </p:txBody>
      </p:sp>
      <p:pic>
        <p:nvPicPr>
          <p:cNvPr id="2" name="图片 1"/>
          <p:cNvPicPr>
            <a:picLocks noChangeAspect="1"/>
          </p:cNvPicPr>
          <p:nvPr>
            <p:custDataLst>
              <p:tags r:id="rId1"/>
            </p:custDataLst>
          </p:nvPr>
        </p:nvPicPr>
        <p:blipFill>
          <a:blip r:embed="rId3"/>
          <a:srcRect l="-899" t="-2047" r="770" b="1878"/>
          <a:stretch>
            <a:fillRect/>
          </a:stretch>
        </p:blipFill>
        <p:spPr>
          <a:xfrm>
            <a:off x="779201" y="1309867"/>
            <a:ext cx="7426960" cy="30143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14261" y="1199322"/>
            <a:ext cx="4638261" cy="3101009"/>
          </a:xfrm>
        </p:spPr>
        <p:txBody>
          <a:bodyPr/>
          <a:lstStyle/>
          <a:p>
            <a:pPr marL="0" indent="0">
              <a:lnSpc>
                <a:spcPct val="130000"/>
              </a:lnSpc>
              <a:buNone/>
            </a:pPr>
            <a:r>
              <a:rPr lang="zh-CN" altLang="en-US" sz="1800" dirty="0">
                <a:solidFill>
                  <a:schemeClr val="tx1"/>
                </a:solidFill>
                <a:effectLst>
                  <a:outerShdw blurRad="38100" dist="19050" dir="2700000" algn="tl" rotWithShape="0">
                    <a:schemeClr val="dk1">
                      <a:alpha val="40000"/>
                    </a:schemeClr>
                  </a:outerShdw>
                </a:effectLst>
              </a:rPr>
              <a:t>档案管理</a:t>
            </a:r>
            <a:endParaRPr lang="en-US" altLang="zh-CN" sz="1800" dirty="0">
              <a:solidFill>
                <a:schemeClr val="tx1"/>
              </a:solidFill>
              <a:effectLst>
                <a:outerShdw blurRad="38100" dist="19050" dir="2700000" algn="tl" rotWithShape="0">
                  <a:schemeClr val="dk1">
                    <a:alpha val="40000"/>
                  </a:schemeClr>
                </a:outerShdw>
              </a:effectLst>
            </a:endParaRPr>
          </a:p>
          <a:p>
            <a:pPr marL="0" indent="0">
              <a:lnSpc>
                <a:spcPct val="130000"/>
              </a:lnSpc>
              <a:buNone/>
            </a:pPr>
            <a:endParaRPr lang="en-US" altLang="zh-CN" sz="1800" dirty="0">
              <a:solidFill>
                <a:schemeClr val="tx1"/>
              </a:solidFill>
              <a:effectLst>
                <a:outerShdw blurRad="38100" dist="19050" dir="2700000" algn="tl" rotWithShape="0">
                  <a:schemeClr val="dk1">
                    <a:alpha val="40000"/>
                  </a:schemeClr>
                </a:outerShdw>
              </a:effectLst>
            </a:endParaRPr>
          </a:p>
          <a:p>
            <a:pPr marL="0" indent="0">
              <a:lnSpc>
                <a:spcPct val="130000"/>
              </a:lnSpc>
              <a:buNone/>
            </a:pPr>
            <a:r>
              <a:rPr lang="zh-CN" altLang="en-US" sz="1800" dirty="0">
                <a:solidFill>
                  <a:schemeClr val="tx1"/>
                </a:solidFill>
                <a:effectLst>
                  <a:outerShdw blurRad="38100" dist="19050" dir="2700000" algn="tl" rotWithShape="0">
                    <a:schemeClr val="dk1">
                      <a:alpha val="40000"/>
                    </a:schemeClr>
                  </a:outerShdw>
                </a:effectLst>
              </a:rPr>
              <a:t>客户授信</a:t>
            </a:r>
            <a:endParaRPr lang="en-US" altLang="zh-CN" sz="1800" dirty="0">
              <a:solidFill>
                <a:schemeClr val="tx1"/>
              </a:solidFill>
              <a:effectLst>
                <a:outerShdw blurRad="38100" dist="19050" dir="2700000" algn="tl" rotWithShape="0">
                  <a:schemeClr val="dk1">
                    <a:alpha val="40000"/>
                  </a:schemeClr>
                </a:outerShdw>
              </a:effectLst>
            </a:endParaRPr>
          </a:p>
          <a:p>
            <a:pPr marL="0" indent="0">
              <a:lnSpc>
                <a:spcPct val="130000"/>
              </a:lnSpc>
              <a:buNone/>
            </a:pPr>
            <a:endParaRPr lang="en-US" altLang="zh-CN" sz="1800" dirty="0">
              <a:solidFill>
                <a:schemeClr val="tx1"/>
              </a:solidFill>
              <a:effectLst>
                <a:outerShdw blurRad="38100" dist="19050" dir="2700000" algn="tl" rotWithShape="0">
                  <a:schemeClr val="dk1">
                    <a:alpha val="40000"/>
                  </a:schemeClr>
                </a:outerShdw>
              </a:effectLst>
            </a:endParaRPr>
          </a:p>
          <a:p>
            <a:pPr marL="0" indent="0">
              <a:lnSpc>
                <a:spcPct val="130000"/>
              </a:lnSpc>
              <a:buNone/>
            </a:pPr>
            <a:r>
              <a:rPr lang="zh-CN" altLang="en-US" sz="1800" dirty="0">
                <a:solidFill>
                  <a:schemeClr val="tx1"/>
                </a:solidFill>
                <a:effectLst>
                  <a:outerShdw blurRad="38100" dist="19050" dir="2700000" algn="tl" rotWithShape="0">
                    <a:schemeClr val="dk1">
                      <a:alpha val="40000"/>
                    </a:schemeClr>
                  </a:outerShdw>
                </a:effectLst>
              </a:rPr>
              <a:t>应收账款管理</a:t>
            </a:r>
            <a:endParaRPr lang="en-US" altLang="zh-CN" sz="1800" dirty="0">
              <a:solidFill>
                <a:schemeClr val="tx1"/>
              </a:solidFill>
              <a:effectLst>
                <a:outerShdw blurRad="38100" dist="19050" dir="2700000" algn="tl" rotWithShape="0">
                  <a:schemeClr val="dk1">
                    <a:alpha val="40000"/>
                  </a:schemeClr>
                </a:outerShdw>
              </a:effectLst>
            </a:endParaRPr>
          </a:p>
          <a:p>
            <a:pPr marL="0" indent="0">
              <a:lnSpc>
                <a:spcPct val="130000"/>
              </a:lnSpc>
              <a:buNone/>
            </a:pPr>
            <a:endParaRPr lang="zh-CN" altLang="en-US" sz="1800" dirty="0">
              <a:solidFill>
                <a:schemeClr val="tx1"/>
              </a:solidFill>
              <a:effectLst>
                <a:outerShdw blurRad="38100" dist="19050" dir="2700000" algn="tl" rotWithShape="0">
                  <a:schemeClr val="dk1">
                    <a:alpha val="40000"/>
                  </a:schemeClr>
                </a:outerShdw>
              </a:effectLst>
            </a:endParaRPr>
          </a:p>
          <a:p>
            <a:pPr marL="0" indent="0">
              <a:lnSpc>
                <a:spcPct val="130000"/>
              </a:lnSpc>
              <a:buNone/>
            </a:pPr>
            <a:r>
              <a:rPr lang="zh-CN" altLang="en-US" sz="1800" dirty="0">
                <a:solidFill>
                  <a:schemeClr val="tx1"/>
                </a:solidFill>
                <a:effectLst>
                  <a:outerShdw blurRad="38100" dist="19050" dir="2700000" algn="tl" rotWithShape="0">
                    <a:schemeClr val="dk1">
                      <a:alpha val="40000"/>
                    </a:schemeClr>
                  </a:outerShdw>
                </a:effectLst>
              </a:rPr>
              <a:t>利用征信数据库开拓市场</a:t>
            </a:r>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olidFill>
                  <a:srgbClr val="1E2327"/>
                </a:solidFill>
                <a:sym typeface="+mn-ea"/>
              </a:rPr>
              <a:t>企业信用管理的主要内容</a:t>
            </a:r>
            <a:endParaRPr kumimoji="1" lang="zh-CN" altLang="en-US" sz="2400" b="1" dirty="0">
              <a:solidFill>
                <a:srgbClr val="1E232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olidFill>
                  <a:srgbClr val="1E2327"/>
                </a:solidFill>
                <a:sym typeface="+mn-ea"/>
              </a:rPr>
              <a:t>企业信用管理的主要内容</a:t>
            </a:r>
            <a:endParaRPr kumimoji="1" lang="zh-CN" altLang="en-US" sz="2400" b="1" dirty="0">
              <a:solidFill>
                <a:srgbClr val="1E2327"/>
              </a:solidFill>
            </a:endParaRPr>
          </a:p>
        </p:txBody>
      </p:sp>
      <p:pic>
        <p:nvPicPr>
          <p:cNvPr id="2" name="图片 1"/>
          <p:cNvPicPr>
            <a:picLocks noChangeAspect="1"/>
          </p:cNvPicPr>
          <p:nvPr/>
        </p:nvPicPr>
        <p:blipFill>
          <a:blip r:embed="rId2"/>
          <a:stretch>
            <a:fillRect/>
          </a:stretch>
        </p:blipFill>
        <p:spPr>
          <a:xfrm>
            <a:off x="770890" y="1193800"/>
            <a:ext cx="7613015" cy="31451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380" y="-163"/>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105410" y="1150620"/>
            <a:ext cx="9387840" cy="2553335"/>
            <a:chOff x="1102553" y="1305473"/>
            <a:chExt cx="7576031" cy="2553621"/>
          </a:xfrm>
        </p:grpSpPr>
        <p:sp>
          <p:nvSpPr>
            <p:cNvPr id="3" name="文本框 2"/>
            <p:cNvSpPr txBox="1"/>
            <p:nvPr/>
          </p:nvSpPr>
          <p:spPr>
            <a:xfrm>
              <a:off x="2389823" y="1724620"/>
              <a:ext cx="6288761" cy="835754"/>
            </a:xfrm>
            <a:prstGeom prst="rect">
              <a:avLst/>
            </a:prstGeom>
            <a:noFill/>
          </p:spPr>
          <p:txBody>
            <a:bodyPr wrap="square" rtlCol="0">
              <a:spAutoFit/>
            </a:bodyPr>
            <a:lstStyle/>
            <a:p>
              <a:pPr algn="l">
                <a:lnSpc>
                  <a:spcPct val="110000"/>
                </a:lnSpc>
              </a:pPr>
              <a:r>
                <a:rPr kumimoji="1" lang="zh-CN" altLang="en-US" sz="4400" b="1" dirty="0">
                  <a:solidFill>
                    <a:schemeClr val="bg1"/>
                  </a:solidFill>
                  <a:sym typeface="+mn-ea"/>
                </a:rPr>
                <a:t>信用管理体系存在</a:t>
              </a:r>
              <a:r>
                <a:rPr kumimoji="1" lang="zh-CN" altLang="en-US" sz="4400" b="1" dirty="0">
                  <a:solidFill>
                    <a:srgbClr val="FF0000"/>
                  </a:solidFill>
                  <a:sym typeface="+mn-ea"/>
                </a:rPr>
                <a:t>问题分析</a:t>
              </a:r>
            </a:p>
          </p:txBody>
        </p:sp>
        <p:sp>
          <p:nvSpPr>
            <p:cNvPr id="4" name="文本框 3"/>
            <p:cNvSpPr txBox="1"/>
            <p:nvPr/>
          </p:nvSpPr>
          <p:spPr>
            <a:xfrm>
              <a:off x="3046335" y="2322197"/>
              <a:ext cx="2120693" cy="270010"/>
            </a:xfrm>
            <a:prstGeom prst="rect">
              <a:avLst/>
            </a:prstGeom>
            <a:noFill/>
          </p:spPr>
          <p:txBody>
            <a:bodyPr wrap="square" rtlCol="0">
              <a:spAutoFit/>
            </a:bodyPr>
            <a:lstStyle/>
            <a:p>
              <a:pPr>
                <a:lnSpc>
                  <a:spcPct val="130000"/>
                </a:lnSpc>
              </a:pPr>
              <a:endParaRPr kumimoji="1" lang="zh-CN" altLang="en-US" sz="1000" dirty="0">
                <a:solidFill>
                  <a:schemeClr val="bg1"/>
                </a:solidFill>
              </a:endParaRPr>
            </a:p>
          </p:txBody>
        </p:sp>
        <p:sp>
          <p:nvSpPr>
            <p:cNvPr id="5" name="矩形 4"/>
            <p:cNvSpPr/>
            <p:nvPr/>
          </p:nvSpPr>
          <p:spPr>
            <a:xfrm>
              <a:off x="1102553" y="1305473"/>
              <a:ext cx="1606079" cy="2553621"/>
            </a:xfrm>
            <a:prstGeom prst="rect">
              <a:avLst/>
            </a:prstGeom>
          </p:spPr>
          <p:txBody>
            <a:bodyPr wrap="square">
              <a:spAutoFit/>
            </a:bodyPr>
            <a:lstStyle/>
            <a:p>
              <a:pPr algn="ctr">
                <a:lnSpc>
                  <a:spcPct val="80000"/>
                </a:lnSpc>
              </a:pPr>
              <a:r>
                <a:rPr kumimoji="1" lang="en-US" altLang="zh-CN" sz="20000" dirty="0">
                  <a:solidFill>
                    <a:schemeClr val="bg1"/>
                  </a:solidFill>
                </a:rPr>
                <a:t>3</a:t>
              </a:r>
              <a:endParaRPr kumimoji="1" lang="zh-CN" altLang="en-US" sz="200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823256" y="2952082"/>
            <a:ext cx="1119844" cy="1104380"/>
          </a:xfrm>
          <a:prstGeom prst="ellipse">
            <a:avLst/>
          </a:prstGeom>
          <a:gradFill flip="none" rotWithShape="1">
            <a:gsLst>
              <a:gs pos="0">
                <a:schemeClr val="bg1"/>
              </a:gs>
              <a:gs pos="70000">
                <a:schemeClr val="bg1"/>
              </a:gs>
              <a:gs pos="100000">
                <a:schemeClr val="bg1">
                  <a:lumMod val="50000"/>
                  <a:alpha val="7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DD1C3E"/>
                </a:solidFill>
                <a:latin typeface="Agency FB" panose="020B0503020202020204" pitchFamily="34" charset="0"/>
                <a:ea typeface="Arial Unicode MS" pitchFamily="34" charset="-122"/>
                <a:cs typeface="Arial Unicode MS" pitchFamily="34" charset="-122"/>
              </a:rPr>
              <a:t>01</a:t>
            </a:r>
            <a:endParaRPr lang="zh-CN" altLang="en-US" b="1" dirty="0">
              <a:solidFill>
                <a:srgbClr val="DD1C3E"/>
              </a:solidFill>
              <a:latin typeface="Agency FB" panose="020B0503020202020204" pitchFamily="34" charset="0"/>
              <a:ea typeface="Arial Unicode MS" pitchFamily="34" charset="-122"/>
              <a:cs typeface="Arial Unicode MS" pitchFamily="34" charset="-122"/>
            </a:endParaRPr>
          </a:p>
        </p:txBody>
      </p:sp>
      <p:sp>
        <p:nvSpPr>
          <p:cNvPr id="7" name="椭圆 6"/>
          <p:cNvSpPr/>
          <p:nvPr/>
        </p:nvSpPr>
        <p:spPr>
          <a:xfrm>
            <a:off x="2732173" y="1102556"/>
            <a:ext cx="1040482" cy="1026114"/>
          </a:xfrm>
          <a:prstGeom prst="ellipse">
            <a:avLst/>
          </a:prstGeom>
          <a:gradFill flip="none" rotWithShape="1">
            <a:gsLst>
              <a:gs pos="0">
                <a:schemeClr val="bg1"/>
              </a:gs>
              <a:gs pos="70000">
                <a:schemeClr val="bg1"/>
              </a:gs>
              <a:gs pos="100000">
                <a:schemeClr val="bg1">
                  <a:lumMod val="50000"/>
                  <a:alpha val="7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65000"/>
                    <a:lumOff val="35000"/>
                  </a:schemeClr>
                </a:solidFill>
                <a:latin typeface="Agency FB" panose="020B0503020202020204" pitchFamily="34" charset="0"/>
                <a:ea typeface="Arial Unicode MS" pitchFamily="34" charset="-122"/>
                <a:cs typeface="Arial Unicode MS" pitchFamily="34" charset="-122"/>
              </a:rPr>
              <a:t>02</a:t>
            </a:r>
            <a:endParaRPr lang="zh-CN" altLang="en-US" b="1" dirty="0">
              <a:solidFill>
                <a:schemeClr val="tx1">
                  <a:lumMod val="65000"/>
                  <a:lumOff val="35000"/>
                </a:schemeClr>
              </a:solidFill>
              <a:latin typeface="Agency FB" panose="020B0503020202020204" pitchFamily="34" charset="0"/>
              <a:ea typeface="Arial Unicode MS" pitchFamily="34" charset="-122"/>
              <a:cs typeface="Arial Unicode MS" pitchFamily="34" charset="-122"/>
            </a:endParaRPr>
          </a:p>
        </p:txBody>
      </p:sp>
      <p:sp>
        <p:nvSpPr>
          <p:cNvPr id="11" name="矩形 10"/>
          <p:cNvSpPr/>
          <p:nvPr/>
        </p:nvSpPr>
        <p:spPr>
          <a:xfrm>
            <a:off x="-18493" y="2163047"/>
            <a:ext cx="3257966" cy="162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710221" y="1099492"/>
            <a:ext cx="1058504" cy="1043888"/>
          </a:xfrm>
          <a:prstGeom prst="ellipse">
            <a:avLst/>
          </a:prstGeom>
          <a:gradFill flip="none" rotWithShape="1">
            <a:gsLst>
              <a:gs pos="0">
                <a:schemeClr val="bg1"/>
              </a:gs>
              <a:gs pos="70000">
                <a:schemeClr val="bg1"/>
              </a:gs>
              <a:gs pos="100000">
                <a:schemeClr val="bg1">
                  <a:lumMod val="50000"/>
                  <a:alpha val="7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DD1C3E"/>
                </a:solidFill>
                <a:latin typeface="Agency FB" panose="020B0503020202020204" pitchFamily="34" charset="0"/>
                <a:ea typeface="Arial Unicode MS" pitchFamily="34" charset="-122"/>
                <a:cs typeface="Arial Unicode MS" pitchFamily="34" charset="-122"/>
              </a:rPr>
              <a:t>02</a:t>
            </a:r>
            <a:endParaRPr lang="zh-CN" altLang="en-US" b="1" dirty="0">
              <a:solidFill>
                <a:srgbClr val="DD1C3E"/>
              </a:solidFill>
              <a:latin typeface="Agency FB" panose="020B0503020202020204" pitchFamily="34" charset="0"/>
              <a:ea typeface="Arial Unicode MS" pitchFamily="34" charset="-122"/>
              <a:cs typeface="Arial Unicode MS" pitchFamily="34" charset="-122"/>
            </a:endParaRPr>
          </a:p>
        </p:txBody>
      </p:sp>
      <p:sp>
        <p:nvSpPr>
          <p:cNvPr id="19" name="矩形 18"/>
          <p:cNvSpPr/>
          <p:nvPr/>
        </p:nvSpPr>
        <p:spPr>
          <a:xfrm flipV="1">
            <a:off x="-26369" y="2802194"/>
            <a:ext cx="1416867" cy="162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rot="10800000">
            <a:off x="671269" y="2802194"/>
            <a:ext cx="1423818" cy="1404156"/>
          </a:xfrm>
          <a:prstGeom prst="donut">
            <a:avLst>
              <a:gd name="adj" fmla="val 138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4" name="组合 23"/>
          <p:cNvGrpSpPr/>
          <p:nvPr/>
        </p:nvGrpSpPr>
        <p:grpSpPr>
          <a:xfrm rot="10800000">
            <a:off x="4499993" y="2500001"/>
            <a:ext cx="1423818" cy="1404156"/>
            <a:chOff x="3347864" y="1268760"/>
            <a:chExt cx="1872208" cy="1872208"/>
          </a:xfrm>
          <a:solidFill>
            <a:schemeClr val="bg1">
              <a:lumMod val="50000"/>
            </a:schemeClr>
          </a:solidFill>
        </p:grpSpPr>
        <p:sp>
          <p:nvSpPr>
            <p:cNvPr id="25" name="同心圆 24"/>
            <p:cNvSpPr/>
            <p:nvPr/>
          </p:nvSpPr>
          <p:spPr>
            <a:xfrm>
              <a:off x="3347864" y="1268760"/>
              <a:ext cx="1872208" cy="1872208"/>
            </a:xfrm>
            <a:prstGeom prst="donut">
              <a:avLst>
                <a:gd name="adj" fmla="val 138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599892" y="1520788"/>
              <a:ext cx="1368152" cy="1368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65000"/>
                      <a:lumOff val="35000"/>
                    </a:schemeClr>
                  </a:solidFill>
                  <a:latin typeface="Agency FB" panose="020B0503020202020204" pitchFamily="34" charset="0"/>
                  <a:ea typeface="Arial Unicode MS" pitchFamily="34" charset="-122"/>
                  <a:cs typeface="Arial Unicode MS" pitchFamily="34" charset="-122"/>
                </a:rPr>
                <a:t>02</a:t>
              </a:r>
              <a:endParaRPr lang="zh-CN" altLang="en-US" b="1" dirty="0">
                <a:solidFill>
                  <a:schemeClr val="tx1">
                    <a:lumMod val="65000"/>
                    <a:lumOff val="35000"/>
                  </a:schemeClr>
                </a:solidFill>
                <a:latin typeface="Agency FB" panose="020B0503020202020204" pitchFamily="34" charset="0"/>
                <a:ea typeface="Arial Unicode MS" pitchFamily="34" charset="-122"/>
                <a:cs typeface="Arial Unicode MS" pitchFamily="34" charset="-122"/>
              </a:endParaRPr>
            </a:p>
          </p:txBody>
        </p:sp>
      </p:grpSp>
      <p:sp>
        <p:nvSpPr>
          <p:cNvPr id="29" name="矩形 28"/>
          <p:cNvSpPr/>
          <p:nvPr/>
        </p:nvSpPr>
        <p:spPr>
          <a:xfrm>
            <a:off x="-9486" y="2500001"/>
            <a:ext cx="5233340" cy="162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60697" y="2677071"/>
            <a:ext cx="1076528" cy="1061662"/>
          </a:xfrm>
          <a:prstGeom prst="ellipse">
            <a:avLst/>
          </a:prstGeom>
          <a:gradFill flip="none" rotWithShape="1">
            <a:gsLst>
              <a:gs pos="0">
                <a:schemeClr val="bg1"/>
              </a:gs>
              <a:gs pos="70000">
                <a:schemeClr val="bg1"/>
              </a:gs>
              <a:gs pos="100000">
                <a:schemeClr val="bg1">
                  <a:lumMod val="50000"/>
                  <a:alpha val="7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DD1C3E"/>
                </a:solidFill>
                <a:latin typeface="Agency FB" panose="020B0503020202020204" pitchFamily="34" charset="0"/>
                <a:ea typeface="Arial Unicode MS" pitchFamily="34" charset="-122"/>
                <a:cs typeface="Arial Unicode MS" pitchFamily="34" charset="-122"/>
              </a:rPr>
              <a:t>03</a:t>
            </a:r>
            <a:endParaRPr lang="zh-CN" altLang="en-US" b="1" dirty="0">
              <a:solidFill>
                <a:srgbClr val="DD1C3E"/>
              </a:solidFill>
              <a:latin typeface="Agency FB" panose="020B0503020202020204" pitchFamily="34" charset="0"/>
              <a:ea typeface="Arial Unicode MS" pitchFamily="34" charset="-122"/>
              <a:cs typeface="Arial Unicode MS" pitchFamily="34" charset="-122"/>
            </a:endParaRPr>
          </a:p>
        </p:txBody>
      </p:sp>
      <p:sp>
        <p:nvSpPr>
          <p:cNvPr id="10" name="同心圆 9"/>
          <p:cNvSpPr/>
          <p:nvPr/>
        </p:nvSpPr>
        <p:spPr>
          <a:xfrm>
            <a:off x="2534808" y="920679"/>
            <a:ext cx="1423818" cy="1404156"/>
          </a:xfrm>
          <a:prstGeom prst="donut">
            <a:avLst>
              <a:gd name="adj" fmla="val 138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TextBox 30"/>
          <p:cNvSpPr txBox="1"/>
          <p:nvPr/>
        </p:nvSpPr>
        <p:spPr>
          <a:xfrm>
            <a:off x="4133850" y="1099185"/>
            <a:ext cx="2982595" cy="829945"/>
          </a:xfrm>
          <a:prstGeom prst="rect">
            <a:avLst/>
          </a:prstGeom>
          <a:noFill/>
        </p:spPr>
        <p:txBody>
          <a:bodyPr wrap="square" rtlCol="0">
            <a:spAutoFit/>
          </a:bodyPr>
          <a:lstStyle/>
          <a:p>
            <a:pPr algn="l"/>
            <a:r>
              <a:rPr lang="zh-CN" sz="2400" dirty="0">
                <a:solidFill>
                  <a:srgbClr val="000000"/>
                </a:solidFill>
                <a:sym typeface="+mn-ea"/>
              </a:rPr>
              <a:t>社会没有意识到信用管理体系的作用</a:t>
            </a:r>
            <a:endParaRPr lang="zh-CN" altLang="en-US" sz="2400" dirty="0">
              <a:solidFill>
                <a:srgbClr val="000000"/>
              </a:solidFill>
              <a:sym typeface="+mn-ea"/>
            </a:endParaRPr>
          </a:p>
        </p:txBody>
      </p:sp>
      <p:sp>
        <p:nvSpPr>
          <p:cNvPr id="32" name="TextBox 31"/>
          <p:cNvSpPr txBox="1"/>
          <p:nvPr/>
        </p:nvSpPr>
        <p:spPr>
          <a:xfrm>
            <a:off x="2219917" y="3117084"/>
            <a:ext cx="2093489" cy="829945"/>
          </a:xfrm>
          <a:prstGeom prst="rect">
            <a:avLst/>
          </a:prstGeom>
          <a:noFill/>
        </p:spPr>
        <p:txBody>
          <a:bodyPr wrap="square" rtlCol="0">
            <a:spAutoFit/>
          </a:bodyPr>
          <a:lstStyle/>
          <a:p>
            <a:r>
              <a:rPr lang="zh-CN" sz="2400" dirty="0">
                <a:solidFill>
                  <a:srgbClr val="000000"/>
                </a:solidFill>
                <a:sym typeface="+mn-ea"/>
              </a:rPr>
              <a:t>信用管理体系的不规范</a:t>
            </a:r>
            <a:endParaRPr lang="zh-CN" altLang="en-US" sz="2400" dirty="0">
              <a:solidFill>
                <a:srgbClr val="1E2327"/>
              </a:solidFill>
            </a:endParaRPr>
          </a:p>
        </p:txBody>
      </p:sp>
      <p:sp>
        <p:nvSpPr>
          <p:cNvPr id="34" name="TextBox 33"/>
          <p:cNvSpPr txBox="1"/>
          <p:nvPr/>
        </p:nvSpPr>
        <p:spPr>
          <a:xfrm>
            <a:off x="6084516" y="2659694"/>
            <a:ext cx="2634739" cy="1198880"/>
          </a:xfrm>
          <a:prstGeom prst="rect">
            <a:avLst/>
          </a:prstGeom>
          <a:noFill/>
        </p:spPr>
        <p:txBody>
          <a:bodyPr wrap="square" rtlCol="0">
            <a:spAutoFit/>
          </a:bodyPr>
          <a:lstStyle/>
          <a:p>
            <a:r>
              <a:rPr lang="zh-CN" sz="2400" dirty="0">
                <a:solidFill>
                  <a:srgbClr val="000000"/>
                </a:solidFill>
                <a:sym typeface="+mn-ea"/>
              </a:rPr>
              <a:t>信用体系中的信息管理不健全</a:t>
            </a:r>
            <a:endParaRPr lang="zh-CN" sz="2400" dirty="0">
              <a:solidFill>
                <a:srgbClr val="000000"/>
              </a:solidFill>
            </a:endParaRPr>
          </a:p>
          <a:p>
            <a:endParaRPr lang="zh-CN" altLang="en-US" sz="2400" dirty="0">
              <a:solidFill>
                <a:srgbClr val="000000"/>
              </a:solidFill>
            </a:endParaRPr>
          </a:p>
        </p:txBody>
      </p:sp>
      <p:sp>
        <p:nvSpPr>
          <p:cNvPr id="17" name="矩形 16"/>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0"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ym typeface="+mn-ea"/>
              </a:rPr>
              <a:t>信用管理体系存在问题分析</a:t>
            </a:r>
            <a:endParaRPr kumimoji="1" lang="zh-CN" altLang="en-US" sz="2400" b="1" dirty="0">
              <a:solidFill>
                <a:srgbClr val="1E232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19809"/>
            <a:ext cx="8229600" cy="2788042"/>
          </a:xfrm>
        </p:spPr>
        <p:txBody>
          <a:bodyPr/>
          <a:lstStyle/>
          <a:p>
            <a:pPr marL="0" indent="0">
              <a:lnSpc>
                <a:spcPct val="130000"/>
              </a:lnSpc>
              <a:buNone/>
            </a:pPr>
            <a:r>
              <a:rPr lang="zh-CN" sz="2000" dirty="0">
                <a:solidFill>
                  <a:srgbClr val="000000"/>
                </a:solidFill>
              </a:rPr>
              <a:t>我国的市场经济历经时间不长, 配套的企业信用体系起步较晚, 信用体系还缺少完善, 主要表现在信用体系在构建过程中没有相关法律的作用, 所以企业信用管理体系的发展受到影响。在市场经济完善的发展中, 企业信用管理较为滞后, 不能满足经济快速发展的需要。企业信用管理体系因此难以独立, 企业信用管理体系由于多头管理的制约, 信用管理体系难以保证合理性。</a:t>
            </a:r>
            <a:endParaRPr lang="zh-CN" sz="2400" dirty="0">
              <a:solidFill>
                <a:srgbClr val="000000"/>
              </a:solidFill>
            </a:endParaRPr>
          </a:p>
          <a:p>
            <a:pPr marL="0" indent="0" algn="ctr">
              <a:lnSpc>
                <a:spcPct val="130000"/>
              </a:lnSpc>
              <a:buNone/>
            </a:pPr>
            <a:endParaRPr lang="en-US" altLang="zh-CN" sz="1800" dirty="0">
              <a:solidFill>
                <a:srgbClr val="000000"/>
              </a:solidFill>
            </a:endParaRPr>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ym typeface="+mn-ea"/>
              </a:rPr>
              <a:t>信用管理体系存在问题分析</a:t>
            </a:r>
            <a:endParaRPr kumimoji="1" lang="zh-CN" altLang="en-US" sz="2400" b="1" dirty="0">
              <a:solidFill>
                <a:srgbClr val="1E232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06557"/>
            <a:ext cx="8229600" cy="2960320"/>
          </a:xfrm>
        </p:spPr>
        <p:txBody>
          <a:bodyPr/>
          <a:lstStyle/>
          <a:p>
            <a:pPr marL="0" indent="0">
              <a:lnSpc>
                <a:spcPct val="130000"/>
              </a:lnSpc>
              <a:buNone/>
            </a:pPr>
            <a:r>
              <a:rPr lang="zh-CN" sz="2000" dirty="0">
                <a:solidFill>
                  <a:srgbClr val="000000"/>
                </a:solidFill>
              </a:rPr>
              <a:t>由于多种因素的作用, 企业的经济活动中缺少风险防控意识, 特别是没有意识到信用管理体系在风险控制方面的作用, 企业的经济活动没有利用好信用体系, 信用管理体系和企业经营管理发生脱节。特别是在当前网络时代, 由于电子商务的快速发展, 交易存在非接触性与虚拟化的特点, 企业容易受到失信行为的影响。另外, 网络中存在多种虚假广告, 并且在网络条件下企业的失信行为缺少监管, 企业在网络中的经济活动存在很大的风险。因此有必要针对网络的特点, 构建出科学合理的信用管理体系。</a:t>
            </a:r>
          </a:p>
          <a:p>
            <a:pPr marL="0" indent="0" algn="ctr">
              <a:lnSpc>
                <a:spcPct val="130000"/>
              </a:lnSpc>
              <a:buNone/>
            </a:pPr>
            <a:endParaRPr lang="en-US" altLang="zh-CN" sz="1800" dirty="0">
              <a:solidFill>
                <a:srgbClr val="000000"/>
              </a:solidFill>
            </a:endParaRPr>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ym typeface="+mn-ea"/>
              </a:rPr>
              <a:t>信用管理体系存在问题分析</a:t>
            </a:r>
            <a:endParaRPr kumimoji="1" lang="zh-CN" altLang="en-US" sz="2400" b="1" dirty="0">
              <a:solidFill>
                <a:srgbClr val="1E232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13183"/>
            <a:ext cx="8229600" cy="3026581"/>
          </a:xfrm>
        </p:spPr>
        <p:txBody>
          <a:bodyPr/>
          <a:lstStyle/>
          <a:p>
            <a:pPr marL="0" indent="0">
              <a:lnSpc>
                <a:spcPct val="130000"/>
              </a:lnSpc>
              <a:buNone/>
            </a:pPr>
            <a:r>
              <a:rPr lang="zh-CN" sz="2000" dirty="0">
                <a:solidFill>
                  <a:srgbClr val="000000"/>
                </a:solidFill>
              </a:rPr>
              <a:t>企业信用管理体系的构建需要有信息作为基础, 在当前网络条件下, 信息共享易于实现, 但是当前对于信用信息缺少共享机制, 各类信用数据的格式缺少统一, 信用数据的管理缺少标准, 信用数据的获取方式多种多样, 造成了数据的获取成本高, 数据资源存在浪费现象。在企业的经济行为中, 信息数据是控制风险的有效方式, 信息缺少配套的管理机制, 信息的共享受到制约, 信息资源的价值无法体现, 企业也难以利用好信息。此外, 缺少规范的管理会影响到信息的安全, 信息有被篡改或盗用的风险。</a:t>
            </a:r>
          </a:p>
          <a:p>
            <a:pPr marL="0" indent="0" algn="ctr">
              <a:lnSpc>
                <a:spcPct val="130000"/>
              </a:lnSpc>
              <a:buNone/>
            </a:pPr>
            <a:endParaRPr lang="en-US" altLang="zh-CN" sz="1800" dirty="0">
              <a:solidFill>
                <a:srgbClr val="000000"/>
              </a:solidFill>
            </a:endParaRPr>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ym typeface="+mn-ea"/>
              </a:rPr>
              <a:t>信用管理体系存在问题分析</a:t>
            </a:r>
            <a:endParaRPr kumimoji="1" lang="zh-CN" altLang="en-US" sz="2400" b="1" dirty="0">
              <a:solidFill>
                <a:srgbClr val="1E232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380" y="-163"/>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210820" y="1150620"/>
            <a:ext cx="9282431" cy="2553335"/>
            <a:chOff x="1187619" y="1305473"/>
            <a:chExt cx="7490965" cy="2553621"/>
          </a:xfrm>
        </p:grpSpPr>
        <p:sp>
          <p:nvSpPr>
            <p:cNvPr id="3" name="文本框 2"/>
            <p:cNvSpPr txBox="1"/>
            <p:nvPr/>
          </p:nvSpPr>
          <p:spPr>
            <a:xfrm>
              <a:off x="2389823" y="1724620"/>
              <a:ext cx="6288761" cy="835754"/>
            </a:xfrm>
            <a:prstGeom prst="rect">
              <a:avLst/>
            </a:prstGeom>
            <a:noFill/>
          </p:spPr>
          <p:txBody>
            <a:bodyPr wrap="square" rtlCol="0">
              <a:spAutoFit/>
            </a:bodyPr>
            <a:lstStyle/>
            <a:p>
              <a:pPr>
                <a:lnSpc>
                  <a:spcPct val="110000"/>
                </a:lnSpc>
              </a:pPr>
              <a:r>
                <a:rPr kumimoji="1" lang="zh-CN" altLang="en-US" sz="4400" b="1" dirty="0">
                  <a:solidFill>
                    <a:schemeClr val="bg1"/>
                  </a:solidFill>
                  <a:sym typeface="+mn-ea"/>
                </a:rPr>
                <a:t>企业信用管理体系的</a:t>
              </a:r>
              <a:r>
                <a:rPr kumimoji="1" lang="zh-CN" altLang="en-US" sz="4400" b="1" dirty="0">
                  <a:solidFill>
                    <a:srgbClr val="FF0000"/>
                  </a:solidFill>
                  <a:sym typeface="+mn-ea"/>
                </a:rPr>
                <a:t>重要性</a:t>
              </a:r>
            </a:p>
          </p:txBody>
        </p:sp>
        <p:sp>
          <p:nvSpPr>
            <p:cNvPr id="4" name="文本框 3"/>
            <p:cNvSpPr txBox="1"/>
            <p:nvPr/>
          </p:nvSpPr>
          <p:spPr>
            <a:xfrm>
              <a:off x="3046335" y="2322197"/>
              <a:ext cx="2120693" cy="270010"/>
            </a:xfrm>
            <a:prstGeom prst="rect">
              <a:avLst/>
            </a:prstGeom>
            <a:noFill/>
          </p:spPr>
          <p:txBody>
            <a:bodyPr wrap="square" rtlCol="0">
              <a:spAutoFit/>
            </a:bodyPr>
            <a:lstStyle/>
            <a:p>
              <a:pPr>
                <a:lnSpc>
                  <a:spcPct val="130000"/>
                </a:lnSpc>
              </a:pPr>
              <a:endParaRPr kumimoji="1" lang="zh-CN" altLang="en-US" sz="1000" dirty="0">
                <a:solidFill>
                  <a:schemeClr val="bg1"/>
                </a:solidFill>
              </a:endParaRPr>
            </a:p>
          </p:txBody>
        </p:sp>
        <p:sp>
          <p:nvSpPr>
            <p:cNvPr id="5" name="矩形 4"/>
            <p:cNvSpPr/>
            <p:nvPr/>
          </p:nvSpPr>
          <p:spPr>
            <a:xfrm>
              <a:off x="1187619" y="1305473"/>
              <a:ext cx="1606079" cy="2553621"/>
            </a:xfrm>
            <a:prstGeom prst="rect">
              <a:avLst/>
            </a:prstGeom>
          </p:spPr>
          <p:txBody>
            <a:bodyPr wrap="square">
              <a:spAutoFit/>
            </a:bodyPr>
            <a:lstStyle/>
            <a:p>
              <a:pPr algn="ctr">
                <a:lnSpc>
                  <a:spcPct val="80000"/>
                </a:lnSpc>
              </a:pPr>
              <a:r>
                <a:rPr kumimoji="1" lang="en-US" altLang="zh-CN" sz="20000" dirty="0">
                  <a:solidFill>
                    <a:schemeClr val="bg1"/>
                  </a:solidFill>
                </a:rPr>
                <a:t>4</a:t>
              </a:r>
              <a:endParaRPr kumimoji="1" lang="zh-CN" altLang="en-US" sz="200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图示 1"/>
          <p:cNvGraphicFramePr/>
          <p:nvPr/>
        </p:nvGraphicFramePr>
        <p:xfrm>
          <a:off x="732365" y="955765"/>
          <a:ext cx="7541961" cy="330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矩形 2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7" name="文本框 26"/>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olidFill>
                  <a:schemeClr val="tx1"/>
                </a:solidFill>
                <a:sym typeface="+mn-ea"/>
              </a:rPr>
              <a:t>企业信用管理体系的</a:t>
            </a:r>
            <a:r>
              <a:rPr kumimoji="1" lang="zh-CN" altLang="en-US" sz="2400" b="1" dirty="0">
                <a:solidFill>
                  <a:srgbClr val="FF0000"/>
                </a:solidFill>
                <a:sym typeface="+mn-ea"/>
              </a:rPr>
              <a:t>重要性</a:t>
            </a:r>
            <a:endParaRPr kumimoji="1" lang="en-US" altLang="zh-CN" sz="2400" b="1" dirty="0">
              <a:solidFill>
                <a:srgbClr val="000000"/>
              </a:solidFill>
            </a:endParaRPr>
          </a:p>
        </p:txBody>
      </p:sp>
      <p:sp>
        <p:nvSpPr>
          <p:cNvPr id="28" name="矩形 27"/>
          <p:cNvSpPr/>
          <p:nvPr/>
        </p:nvSpPr>
        <p:spPr>
          <a:xfrm>
            <a:off x="1065743" y="3081123"/>
            <a:ext cx="1501046" cy="929640"/>
          </a:xfrm>
          <a:prstGeom prst="rect">
            <a:avLst/>
          </a:prstGeom>
        </p:spPr>
        <p:txBody>
          <a:bodyPr wrap="square">
            <a:spAutoFit/>
          </a:bodyPr>
          <a:lstStyle/>
          <a:p>
            <a:pPr>
              <a:lnSpc>
                <a:spcPct val="130000"/>
              </a:lnSpc>
            </a:pPr>
            <a:r>
              <a:rPr lang="zh-CN" altLang="en-US" sz="1400" b="1" dirty="0"/>
              <a:t>规范信用市场秩序，推动市场经济发展</a:t>
            </a:r>
          </a:p>
        </p:txBody>
      </p:sp>
      <p:sp>
        <p:nvSpPr>
          <p:cNvPr id="46" name="矩形 45"/>
          <p:cNvSpPr/>
          <p:nvPr/>
        </p:nvSpPr>
        <p:spPr>
          <a:xfrm>
            <a:off x="2943233" y="2600560"/>
            <a:ext cx="1299027" cy="650240"/>
          </a:xfrm>
          <a:prstGeom prst="rect">
            <a:avLst/>
          </a:prstGeom>
        </p:spPr>
        <p:txBody>
          <a:bodyPr wrap="square">
            <a:spAutoFit/>
          </a:bodyPr>
          <a:lstStyle/>
          <a:p>
            <a:pPr>
              <a:lnSpc>
                <a:spcPct val="130000"/>
              </a:lnSpc>
            </a:pPr>
            <a:r>
              <a:rPr lang="zh-CN" altLang="en-US" sz="1400" b="1" dirty="0">
                <a:sym typeface="+mn-ea"/>
              </a:rPr>
              <a:t>降低信用风险管理的成本</a:t>
            </a:r>
          </a:p>
        </p:txBody>
      </p:sp>
      <p:sp>
        <p:nvSpPr>
          <p:cNvPr id="47" name="矩形 46"/>
          <p:cNvSpPr/>
          <p:nvPr/>
        </p:nvSpPr>
        <p:spPr>
          <a:xfrm>
            <a:off x="4910384" y="2122869"/>
            <a:ext cx="1299027" cy="370840"/>
          </a:xfrm>
          <a:prstGeom prst="rect">
            <a:avLst/>
          </a:prstGeom>
        </p:spPr>
        <p:txBody>
          <a:bodyPr wrap="square">
            <a:spAutoFit/>
          </a:bodyPr>
          <a:lstStyle/>
          <a:p>
            <a:pPr>
              <a:lnSpc>
                <a:spcPct val="130000"/>
              </a:lnSpc>
            </a:pPr>
            <a:r>
              <a:rPr lang="zh-CN" altLang="en-US" sz="1400" b="1" dirty="0"/>
              <a:t>加快信用决策</a:t>
            </a:r>
          </a:p>
        </p:txBody>
      </p:sp>
      <p:sp>
        <p:nvSpPr>
          <p:cNvPr id="48" name="矩形 47"/>
          <p:cNvSpPr/>
          <p:nvPr/>
        </p:nvSpPr>
        <p:spPr>
          <a:xfrm>
            <a:off x="6974590" y="1575035"/>
            <a:ext cx="1299027" cy="650240"/>
          </a:xfrm>
          <a:prstGeom prst="rect">
            <a:avLst/>
          </a:prstGeom>
        </p:spPr>
        <p:txBody>
          <a:bodyPr wrap="square">
            <a:spAutoFit/>
          </a:bodyPr>
          <a:lstStyle/>
          <a:p>
            <a:pPr>
              <a:lnSpc>
                <a:spcPct val="130000"/>
              </a:lnSpc>
            </a:pPr>
            <a:r>
              <a:rPr lang="zh-CN" altLang="en-US" sz="1400" b="1" dirty="0">
                <a:sym typeface="+mn-ea"/>
              </a:rPr>
              <a:t>提升企业的综合竞争力</a:t>
            </a:r>
            <a:endParaRPr lang="zh-CN" altLang="en-US" sz="1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778599" y="1428794"/>
            <a:ext cx="7460054" cy="829945"/>
          </a:xfrm>
          <a:prstGeom prst="rect">
            <a:avLst/>
          </a:prstGeom>
          <a:ln>
            <a:noFill/>
          </a:ln>
        </p:spPr>
        <p:txBody>
          <a:bodyPr wrap="square">
            <a:spAutoFit/>
          </a:bodyPr>
          <a:lstStyle/>
          <a:p>
            <a:pPr algn="ctr">
              <a:lnSpc>
                <a:spcPct val="120000"/>
              </a:lnSpc>
            </a:pPr>
            <a:r>
              <a:rPr kumimoji="1" lang="zh-CN" altLang="en-US" sz="4000" b="1" dirty="0">
                <a:solidFill>
                  <a:schemeClr val="bg1"/>
                </a:solidFill>
              </a:rPr>
              <a:t>企 业 信 用 管 理</a:t>
            </a:r>
            <a:endParaRPr kumimoji="1" lang="en-US" altLang="zh-CN" sz="4000" b="1" dirty="0">
              <a:solidFill>
                <a:schemeClr val="bg1"/>
              </a:solidFill>
            </a:endParaRPr>
          </a:p>
        </p:txBody>
      </p:sp>
      <p:sp>
        <p:nvSpPr>
          <p:cNvPr id="13" name="矩形 12"/>
          <p:cNvSpPr/>
          <p:nvPr/>
        </p:nvSpPr>
        <p:spPr>
          <a:xfrm>
            <a:off x="3075822" y="3478068"/>
            <a:ext cx="2485390" cy="460375"/>
          </a:xfrm>
          <a:prstGeom prst="rect">
            <a:avLst/>
          </a:prstGeom>
          <a:ln>
            <a:noFill/>
          </a:ln>
        </p:spPr>
        <p:txBody>
          <a:bodyPr wrap="none">
            <a:spAutoFit/>
          </a:bodyPr>
          <a:lstStyle/>
          <a:p>
            <a:pPr algn="ctr"/>
            <a:r>
              <a:rPr kumimoji="1" lang="zh-CN" altLang="en-US" sz="2400" dirty="0">
                <a:solidFill>
                  <a:srgbClr val="FFFFFF"/>
                </a:solidFill>
              </a:rPr>
              <a:t>主讲人：卢 光 荣</a:t>
            </a: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97" y="78620"/>
            <a:ext cx="1457609" cy="368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88828"/>
            <a:ext cx="8229600" cy="3391015"/>
          </a:xfrm>
        </p:spPr>
        <p:txBody>
          <a:bodyPr/>
          <a:lstStyle/>
          <a:p>
            <a:pPr marL="0" indent="0">
              <a:lnSpc>
                <a:spcPct val="130000"/>
              </a:lnSpc>
              <a:buNone/>
            </a:pPr>
            <a:r>
              <a:rPr lang="zh-CN" altLang="en-US" sz="2400" dirty="0">
                <a:solidFill>
                  <a:srgbClr val="000000"/>
                </a:solidFill>
              </a:rPr>
              <a:t> </a:t>
            </a:r>
          </a:p>
          <a:p>
            <a:pPr marL="0" indent="0">
              <a:lnSpc>
                <a:spcPct val="130000"/>
              </a:lnSpc>
              <a:buNone/>
            </a:pPr>
            <a:r>
              <a:rPr lang="zh-CN" altLang="en-US" sz="2400" dirty="0">
                <a:solidFill>
                  <a:srgbClr val="000000"/>
                </a:solidFill>
              </a:rPr>
              <a:t>      </a:t>
            </a:r>
            <a:r>
              <a:rPr lang="zh-CN" altLang="en-US" sz="1800" dirty="0">
                <a:solidFill>
                  <a:srgbClr val="000000"/>
                </a:solidFill>
              </a:rPr>
              <a:t>有很多企业讲，坏账、拖欠款不是赊销引起的吗，既然风险这么大，不赊销不就没有风险了吗？但是这些企业都没有意识到，赊销与企业的竞争力有密切的联系。经济学里有一个“短缺成本”的概念，就是说企业如果销售能力不足，短缺成本就非常高昂。随着销售能力的增强，“短缺成本”逐渐降低。从经营的角度解释，就是说如果企业销售差，贸易的机会就会被其他企业夺走，企业失去贸易机会，也就失去了利润。</a:t>
            </a:r>
            <a:endParaRPr lang="zh-CN" altLang="en-US" sz="2400" dirty="0">
              <a:solidFill>
                <a:srgbClr val="000000"/>
              </a:solidFill>
            </a:endParaRPr>
          </a:p>
          <a:p>
            <a:pPr marL="0" indent="0">
              <a:lnSpc>
                <a:spcPct val="130000"/>
              </a:lnSpc>
              <a:buNone/>
            </a:pPr>
            <a:endParaRPr lang="zh-CN" altLang="en-US" sz="2400" dirty="0">
              <a:solidFill>
                <a:srgbClr val="000000"/>
              </a:solidFill>
            </a:endParaRPr>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ym typeface="+mn-ea"/>
              </a:rPr>
              <a:t>企业信用管理体系的</a:t>
            </a:r>
            <a:r>
              <a:rPr kumimoji="1" lang="zh-CN" altLang="en-US" sz="2400" b="1" dirty="0">
                <a:solidFill>
                  <a:srgbClr val="FF0000"/>
                </a:solidFill>
                <a:sym typeface="+mn-ea"/>
              </a:rPr>
              <a:t>重要性</a:t>
            </a:r>
            <a:endParaRPr kumimoji="1" lang="zh-CN" altLang="en-US" sz="2400" b="1" dirty="0">
              <a:solidFill>
                <a:srgbClr val="1E232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88828"/>
            <a:ext cx="8229600" cy="2907311"/>
          </a:xfrm>
        </p:spPr>
        <p:txBody>
          <a:bodyPr/>
          <a:lstStyle/>
          <a:p>
            <a:pPr marL="0" indent="0">
              <a:lnSpc>
                <a:spcPct val="130000"/>
              </a:lnSpc>
              <a:buNone/>
            </a:pPr>
            <a:r>
              <a:rPr lang="en-US" altLang="zh-CN" sz="2400" dirty="0">
                <a:solidFill>
                  <a:srgbClr val="000000"/>
                </a:solidFill>
              </a:rPr>
              <a:t>      </a:t>
            </a:r>
            <a:endParaRPr lang="en-US" altLang="zh-CN" sz="1800" dirty="0">
              <a:solidFill>
                <a:srgbClr val="000000"/>
              </a:solidFill>
              <a:latin typeface="微软雅黑" panose="020B0503020204020204" charset="-122"/>
              <a:ea typeface="微软雅黑" panose="020B0503020204020204" charset="-122"/>
              <a:cs typeface="微软雅黑" panose="020B0503020204020204" charset="-122"/>
            </a:endParaRPr>
          </a:p>
          <a:p>
            <a:pPr marL="0" indent="0">
              <a:lnSpc>
                <a:spcPct val="130000"/>
              </a:lnSpc>
              <a:buNone/>
            </a:pPr>
            <a:r>
              <a:rPr lang="en-US" altLang="zh-CN" sz="1800" dirty="0">
                <a:solidFill>
                  <a:srgbClr val="000000"/>
                </a:solidFill>
                <a:latin typeface="微软雅黑" panose="020B0503020204020204" charset="-122"/>
                <a:ea typeface="微软雅黑" panose="020B0503020204020204" charset="-122"/>
                <a:cs typeface="微软雅黑" panose="020B0503020204020204" charset="-122"/>
              </a:rPr>
              <a:t>       上个世纪60－70年代，当美国刚刚度过经济危机，步入繁荣的时候，美国企业也面临着这种高坏账率、高逾期账款率的状况。很多企业因此破产、倒闭。也是在这个时候，企业信用管理被高度重视起来。每个美国企业都在忙于建立科学的信用管理机制，成立信用管理部门，规范赊销行为。不到5年时间，美国企业的平均坏账率和逾期账款率大幅下降，同时，赊销比例也节节上升。</a:t>
            </a:r>
          </a:p>
          <a:p>
            <a:pPr marL="0" indent="0">
              <a:lnSpc>
                <a:spcPct val="130000"/>
              </a:lnSpc>
              <a:buNone/>
            </a:pPr>
            <a:endParaRPr lang="en-US" altLang="zh-CN" sz="18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ym typeface="+mn-ea"/>
              </a:rPr>
              <a:t>企业信用管理体系的</a:t>
            </a:r>
            <a:r>
              <a:rPr kumimoji="1" lang="zh-CN" altLang="en-US" sz="2400" b="1" dirty="0">
                <a:solidFill>
                  <a:srgbClr val="FF0000"/>
                </a:solidFill>
                <a:sym typeface="+mn-ea"/>
              </a:rPr>
              <a:t>重要性</a:t>
            </a:r>
            <a:endParaRPr kumimoji="1" lang="zh-CN" altLang="en-US" sz="2400" b="1" dirty="0">
              <a:solidFill>
                <a:srgbClr val="1E232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33061"/>
            <a:ext cx="8229600" cy="2816087"/>
          </a:xfrm>
        </p:spPr>
        <p:txBody>
          <a:bodyPr/>
          <a:lstStyle/>
          <a:p>
            <a:pPr marL="0" indent="0">
              <a:lnSpc>
                <a:spcPct val="130000"/>
              </a:lnSpc>
              <a:buNone/>
            </a:pPr>
            <a:r>
              <a:rPr lang="en-US" altLang="zh-CN" sz="1800" dirty="0" err="1">
                <a:solidFill>
                  <a:srgbClr val="000000"/>
                </a:solidFill>
                <a:latin typeface="微软雅黑" panose="020B0503020204020204" charset="-122"/>
                <a:ea typeface="微软雅黑" panose="020B0503020204020204" charset="-122"/>
                <a:cs typeface="微软雅黑" panose="020B0503020204020204" charset="-122"/>
              </a:rPr>
              <a:t>企业信用管理是企业诸多管理中最有效的管理措施之一</a:t>
            </a:r>
            <a:r>
              <a:rPr lang="zh-CN" altLang="en-US" sz="1800" dirty="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800" dirty="0">
                <a:solidFill>
                  <a:srgbClr val="000000"/>
                </a:solidFill>
                <a:latin typeface="微软雅黑" panose="020B0503020204020204" charset="-122"/>
                <a:ea typeface="微软雅黑" panose="020B0503020204020204" charset="-122"/>
                <a:cs typeface="微软雅黑" panose="020B0503020204020204" charset="-122"/>
              </a:rPr>
              <a:t>通过24家建立“3＋1”科学信用管理模式的中国企业的调查显示，管理后的第一年，企业管理费用、财务费用和销售费用占销售收入比重就从14％下降到9％，赊销额平均上升13％，坏账率平均下降3.6个百分点，销售未清账期平均缩短37天，市场占有率不同程度上升，企业现金流量适当，综合经济效益指标平均上升21％。同时，客户信用数据完整，客户服务质量改善，企业各项财务指标全面高于行业平均水平，企业综合竞争力显著提高。</a:t>
            </a:r>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ym typeface="+mn-ea"/>
              </a:rPr>
              <a:t>企业信用管理体系的</a:t>
            </a:r>
            <a:r>
              <a:rPr kumimoji="1" lang="zh-CN" altLang="en-US" sz="2400" b="1" dirty="0">
                <a:solidFill>
                  <a:srgbClr val="FF0000"/>
                </a:solidFill>
                <a:sym typeface="+mn-ea"/>
              </a:rPr>
              <a:t>重要性</a:t>
            </a:r>
            <a:endParaRPr kumimoji="1" lang="zh-CN" altLang="en-US" sz="2400" b="1" dirty="0">
              <a:solidFill>
                <a:srgbClr val="1E232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8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555966" y="1122401"/>
            <a:ext cx="8359889" cy="2553335"/>
            <a:chOff x="1477973" y="1277530"/>
            <a:chExt cx="8044400" cy="2553335"/>
          </a:xfrm>
        </p:grpSpPr>
        <p:sp>
          <p:nvSpPr>
            <p:cNvPr id="3" name="文本框 2"/>
            <p:cNvSpPr txBox="1"/>
            <p:nvPr/>
          </p:nvSpPr>
          <p:spPr>
            <a:xfrm>
              <a:off x="2893853" y="1999031"/>
              <a:ext cx="6628520" cy="1445260"/>
            </a:xfrm>
            <a:prstGeom prst="rect">
              <a:avLst/>
            </a:prstGeom>
            <a:noFill/>
          </p:spPr>
          <p:txBody>
            <a:bodyPr wrap="none" rtlCol="0">
              <a:spAutoFit/>
            </a:bodyPr>
            <a:lstStyle/>
            <a:p>
              <a:pPr algn="l"/>
              <a:r>
                <a:rPr kumimoji="1" lang="zh-CN" altLang="en-US" sz="4400" b="1" dirty="0">
                  <a:solidFill>
                    <a:schemeClr val="bg1"/>
                  </a:solidFill>
                  <a:sym typeface="+mn-ea"/>
                </a:rPr>
                <a:t>如何</a:t>
              </a:r>
              <a:r>
                <a:rPr kumimoji="1" lang="zh-CN" altLang="en-US" sz="4400" b="1" dirty="0">
                  <a:solidFill>
                    <a:srgbClr val="FF0000"/>
                  </a:solidFill>
                  <a:sym typeface="+mn-ea"/>
                </a:rPr>
                <a:t>提高</a:t>
              </a:r>
              <a:r>
                <a:rPr kumimoji="1" lang="zh-CN" altLang="en-US" sz="4400" b="1" dirty="0">
                  <a:solidFill>
                    <a:schemeClr val="bg1"/>
                  </a:solidFill>
                  <a:sym typeface="+mn-ea"/>
                </a:rPr>
                <a:t>企业信用管理能力</a:t>
              </a:r>
              <a:endParaRPr kumimoji="1" lang="zh-CN" altLang="en-US" sz="4400" b="1" dirty="0">
                <a:solidFill>
                  <a:schemeClr val="bg1"/>
                </a:solidFill>
              </a:endParaRPr>
            </a:p>
            <a:p>
              <a:endParaRPr kumimoji="1" lang="zh-CN" altLang="en-US" sz="4400" b="1" dirty="0">
                <a:solidFill>
                  <a:schemeClr val="bg1"/>
                </a:solidFill>
              </a:endParaRPr>
            </a:p>
          </p:txBody>
        </p:sp>
        <p:sp>
          <p:nvSpPr>
            <p:cNvPr id="4" name="文本框 3"/>
            <p:cNvSpPr txBox="1"/>
            <p:nvPr/>
          </p:nvSpPr>
          <p:spPr>
            <a:xfrm>
              <a:off x="3046335" y="2322197"/>
              <a:ext cx="2120693" cy="270010"/>
            </a:xfrm>
            <a:prstGeom prst="rect">
              <a:avLst/>
            </a:prstGeom>
            <a:noFill/>
          </p:spPr>
          <p:txBody>
            <a:bodyPr wrap="square" rtlCol="0">
              <a:spAutoFit/>
            </a:bodyPr>
            <a:lstStyle/>
            <a:p>
              <a:pPr>
                <a:lnSpc>
                  <a:spcPct val="130000"/>
                </a:lnSpc>
              </a:pPr>
              <a:endParaRPr kumimoji="1" lang="zh-CN" altLang="en-US" sz="1000" dirty="0">
                <a:solidFill>
                  <a:schemeClr val="bg1"/>
                </a:solidFill>
              </a:endParaRPr>
            </a:p>
          </p:txBody>
        </p:sp>
        <p:sp>
          <p:nvSpPr>
            <p:cNvPr id="5" name="矩形 4"/>
            <p:cNvSpPr/>
            <p:nvPr/>
          </p:nvSpPr>
          <p:spPr>
            <a:xfrm>
              <a:off x="1477973" y="1277530"/>
              <a:ext cx="1530645" cy="2553335"/>
            </a:xfrm>
            <a:prstGeom prst="rect">
              <a:avLst/>
            </a:prstGeom>
          </p:spPr>
          <p:txBody>
            <a:bodyPr wrap="none">
              <a:spAutoFit/>
            </a:bodyPr>
            <a:lstStyle/>
            <a:p>
              <a:pPr algn="ctr">
                <a:lnSpc>
                  <a:spcPct val="80000"/>
                </a:lnSpc>
              </a:pPr>
              <a:r>
                <a:rPr kumimoji="1" lang="en-US" altLang="zh-CN" sz="20000" dirty="0">
                  <a:solidFill>
                    <a:schemeClr val="bg1"/>
                  </a:solidFill>
                </a:rPr>
                <a:t>5</a:t>
              </a:r>
              <a:endParaRPr kumimoji="1" lang="zh-CN" altLang="en-US" sz="200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011027" y="1009722"/>
            <a:ext cx="1258956" cy="3597965"/>
            <a:chOff x="1331640" y="317085"/>
            <a:chExt cx="2251198" cy="5871483"/>
          </a:xfrm>
          <a:solidFill>
            <a:srgbClr val="5B6974"/>
          </a:solidFill>
        </p:grpSpPr>
        <p:grpSp>
          <p:nvGrpSpPr>
            <p:cNvPr id="10" name="组合 9"/>
            <p:cNvGrpSpPr/>
            <p:nvPr/>
          </p:nvGrpSpPr>
          <p:grpSpPr>
            <a:xfrm>
              <a:off x="2123728" y="1344146"/>
              <a:ext cx="1459110" cy="1536798"/>
              <a:chOff x="2123728" y="1610654"/>
              <a:chExt cx="2056018" cy="2165484"/>
            </a:xfrm>
            <a:grpFill/>
          </p:grpSpPr>
          <p:sp>
            <p:nvSpPr>
              <p:cNvPr id="4" name="空心弧 3"/>
              <p:cNvSpPr/>
              <p:nvPr/>
            </p:nvSpPr>
            <p:spPr>
              <a:xfrm>
                <a:off x="2123728" y="1610654"/>
                <a:ext cx="2056018" cy="2056015"/>
              </a:xfrm>
              <a:prstGeom prst="blockArc">
                <a:avLst>
                  <a:gd name="adj1" fmla="val 14475132"/>
                  <a:gd name="adj2" fmla="val 45922"/>
                  <a:gd name="adj3" fmla="val 100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flipV="1">
                <a:off x="2123728" y="1720120"/>
                <a:ext cx="2056018" cy="2056018"/>
              </a:xfrm>
              <a:prstGeom prst="blockArc">
                <a:avLst>
                  <a:gd name="adj1" fmla="val 13928781"/>
                  <a:gd name="adj2" fmla="val 45922"/>
                  <a:gd name="adj3" fmla="val 100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flipH="1">
              <a:off x="1331640" y="2448898"/>
              <a:ext cx="1459110" cy="1548641"/>
              <a:chOff x="2123728" y="1543896"/>
              <a:chExt cx="2056018" cy="2182171"/>
            </a:xfrm>
            <a:grpFill/>
          </p:grpSpPr>
          <p:sp>
            <p:nvSpPr>
              <p:cNvPr id="15" name="空心弧 14"/>
              <p:cNvSpPr/>
              <p:nvPr/>
            </p:nvSpPr>
            <p:spPr>
              <a:xfrm>
                <a:off x="2123728" y="1543896"/>
                <a:ext cx="2056018" cy="2056017"/>
              </a:xfrm>
              <a:prstGeom prst="blockArc">
                <a:avLst>
                  <a:gd name="adj1" fmla="val 14475132"/>
                  <a:gd name="adj2" fmla="val 45922"/>
                  <a:gd name="adj3" fmla="val 10057"/>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空心弧 15"/>
              <p:cNvSpPr/>
              <p:nvPr/>
            </p:nvSpPr>
            <p:spPr>
              <a:xfrm flipV="1">
                <a:off x="2123728" y="1670049"/>
                <a:ext cx="2056018" cy="2056018"/>
              </a:xfrm>
              <a:prstGeom prst="blockArc">
                <a:avLst>
                  <a:gd name="adj1" fmla="val 13928781"/>
                  <a:gd name="adj2" fmla="val 45922"/>
                  <a:gd name="adj3" fmla="val 10057"/>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 name="组合 16"/>
            <p:cNvGrpSpPr/>
            <p:nvPr/>
          </p:nvGrpSpPr>
          <p:grpSpPr>
            <a:xfrm>
              <a:off x="2123728" y="3565491"/>
              <a:ext cx="1459110" cy="1536799"/>
              <a:chOff x="2123728" y="1493824"/>
              <a:chExt cx="2056018" cy="2165486"/>
            </a:xfrm>
            <a:grpFill/>
          </p:grpSpPr>
          <p:sp>
            <p:nvSpPr>
              <p:cNvPr id="18" name="空心弧 17"/>
              <p:cNvSpPr/>
              <p:nvPr/>
            </p:nvSpPr>
            <p:spPr>
              <a:xfrm>
                <a:off x="2123728" y="1493824"/>
                <a:ext cx="2056018" cy="2056016"/>
              </a:xfrm>
              <a:prstGeom prst="blockArc">
                <a:avLst>
                  <a:gd name="adj1" fmla="val 14475132"/>
                  <a:gd name="adj2" fmla="val 45922"/>
                  <a:gd name="adj3" fmla="val 100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空心弧 18"/>
              <p:cNvSpPr/>
              <p:nvPr/>
            </p:nvSpPr>
            <p:spPr>
              <a:xfrm flipV="1">
                <a:off x="2123728" y="1603293"/>
                <a:ext cx="2056018" cy="2056017"/>
              </a:xfrm>
              <a:prstGeom prst="blockArc">
                <a:avLst>
                  <a:gd name="adj1" fmla="val 13928781"/>
                  <a:gd name="adj2" fmla="val 45922"/>
                  <a:gd name="adj3" fmla="val 100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1" name="空心弧 20"/>
            <p:cNvSpPr/>
            <p:nvPr/>
          </p:nvSpPr>
          <p:spPr>
            <a:xfrm flipH="1">
              <a:off x="1331640" y="4729457"/>
              <a:ext cx="1459110" cy="1459111"/>
            </a:xfrm>
            <a:prstGeom prst="blockArc">
              <a:avLst>
                <a:gd name="adj1" fmla="val 14475132"/>
                <a:gd name="adj2" fmla="val 45922"/>
                <a:gd name="adj3" fmla="val 10057"/>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空心弧 24"/>
            <p:cNvSpPr/>
            <p:nvPr/>
          </p:nvSpPr>
          <p:spPr>
            <a:xfrm flipH="1" flipV="1">
              <a:off x="1331640" y="317085"/>
              <a:ext cx="1459110" cy="1459109"/>
            </a:xfrm>
            <a:prstGeom prst="blockArc">
              <a:avLst>
                <a:gd name="adj1" fmla="val 13928781"/>
                <a:gd name="adj2" fmla="val 45922"/>
                <a:gd name="adj3" fmla="val 10057"/>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TextBox 28"/>
          <p:cNvSpPr txBox="1"/>
          <p:nvPr/>
        </p:nvSpPr>
        <p:spPr>
          <a:xfrm>
            <a:off x="2449349" y="1825328"/>
            <a:ext cx="755335" cy="707886"/>
          </a:xfrm>
          <a:prstGeom prst="rect">
            <a:avLst/>
          </a:prstGeom>
          <a:noFill/>
        </p:spPr>
        <p:txBody>
          <a:bodyPr wrap="none" rtlCol="0">
            <a:spAutoFit/>
          </a:bodyPr>
          <a:lstStyle/>
          <a:p>
            <a:r>
              <a:rPr lang="en-US" altLang="zh-CN" sz="4000" b="1" dirty="0">
                <a:solidFill>
                  <a:srgbClr val="DD1C3E"/>
                </a:solidFill>
                <a:latin typeface="Arial Unicode MS" pitchFamily="34" charset="-122"/>
                <a:ea typeface="Arial Unicode MS" pitchFamily="34" charset="-122"/>
                <a:cs typeface="Arial Unicode MS" pitchFamily="34" charset="-122"/>
              </a:rPr>
              <a:t>01</a:t>
            </a:r>
            <a:endParaRPr lang="zh-CN" altLang="en-US" sz="4000" b="1" dirty="0">
              <a:solidFill>
                <a:srgbClr val="DD1C3E"/>
              </a:solidFill>
              <a:latin typeface="Arial Unicode MS" pitchFamily="34" charset="-122"/>
              <a:ea typeface="Arial Unicode MS" pitchFamily="34" charset="-122"/>
              <a:cs typeface="Arial Unicode MS" pitchFamily="34" charset="-122"/>
            </a:endParaRPr>
          </a:p>
        </p:txBody>
      </p:sp>
      <p:sp>
        <p:nvSpPr>
          <p:cNvPr id="30" name="TextBox 29"/>
          <p:cNvSpPr txBox="1"/>
          <p:nvPr/>
        </p:nvSpPr>
        <p:spPr>
          <a:xfrm>
            <a:off x="2368312" y="3235276"/>
            <a:ext cx="695960" cy="706755"/>
          </a:xfrm>
          <a:prstGeom prst="rect">
            <a:avLst/>
          </a:prstGeom>
          <a:noFill/>
        </p:spPr>
        <p:txBody>
          <a:bodyPr wrap="none" rtlCol="0">
            <a:spAutoFit/>
          </a:bodyPr>
          <a:lstStyle/>
          <a:p>
            <a:r>
              <a:rPr lang="en-US" altLang="zh-CN" sz="4000" b="1" dirty="0">
                <a:solidFill>
                  <a:srgbClr val="DD1C3E"/>
                </a:solidFill>
                <a:latin typeface="Arial Unicode MS" pitchFamily="34" charset="-122"/>
                <a:ea typeface="Arial Unicode MS" pitchFamily="34" charset="-122"/>
                <a:cs typeface="Arial Unicode MS" pitchFamily="34" charset="-122"/>
              </a:rPr>
              <a:t>0</a:t>
            </a:r>
            <a:r>
              <a:rPr lang="en-US" sz="4000" b="1" dirty="0">
                <a:solidFill>
                  <a:srgbClr val="DD1C3E"/>
                </a:solidFill>
                <a:latin typeface="Arial Unicode MS" pitchFamily="34" charset="-122"/>
                <a:ea typeface="Arial Unicode MS" pitchFamily="34" charset="-122"/>
                <a:cs typeface="Arial Unicode MS" pitchFamily="34" charset="-122"/>
              </a:rPr>
              <a:t>2</a:t>
            </a:r>
          </a:p>
        </p:txBody>
      </p:sp>
      <p:sp>
        <p:nvSpPr>
          <p:cNvPr id="36" name="燕尾形 35"/>
          <p:cNvSpPr/>
          <p:nvPr/>
        </p:nvSpPr>
        <p:spPr>
          <a:xfrm>
            <a:off x="3503539" y="2022706"/>
            <a:ext cx="228609" cy="216024"/>
          </a:xfrm>
          <a:prstGeom prst="chevron">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D1C3E"/>
              </a:solidFill>
            </a:endParaRPr>
          </a:p>
        </p:txBody>
      </p:sp>
      <p:sp>
        <p:nvSpPr>
          <p:cNvPr id="37" name="燕尾形 36"/>
          <p:cNvSpPr/>
          <p:nvPr/>
        </p:nvSpPr>
        <p:spPr>
          <a:xfrm>
            <a:off x="3503539" y="3497540"/>
            <a:ext cx="228609" cy="216024"/>
          </a:xfrm>
          <a:prstGeom prst="chevron">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4153870" y="1910121"/>
            <a:ext cx="2468880" cy="398780"/>
          </a:xfrm>
          <a:prstGeom prst="rect">
            <a:avLst/>
          </a:prstGeom>
          <a:noFill/>
        </p:spPr>
        <p:txBody>
          <a:bodyPr wrap="none" rtlCol="0">
            <a:spAutoFit/>
          </a:bodyPr>
          <a:lstStyle/>
          <a:p>
            <a:pPr algn="l"/>
            <a:r>
              <a:rPr lang="zh-CN" altLang="en-US" sz="2000" dirty="0">
                <a:solidFill>
                  <a:srgbClr val="000000"/>
                </a:solidFill>
              </a:rPr>
              <a:t>实施全面的信用控制 </a:t>
            </a:r>
          </a:p>
        </p:txBody>
      </p:sp>
      <p:sp>
        <p:nvSpPr>
          <p:cNvPr id="40" name="TextBox 39"/>
          <p:cNvSpPr txBox="1"/>
          <p:nvPr/>
        </p:nvSpPr>
        <p:spPr>
          <a:xfrm>
            <a:off x="4153870" y="3360186"/>
            <a:ext cx="3625598" cy="706755"/>
          </a:xfrm>
          <a:prstGeom prst="rect">
            <a:avLst/>
          </a:prstGeom>
          <a:noFill/>
        </p:spPr>
        <p:txBody>
          <a:bodyPr wrap="square" rtlCol="0">
            <a:spAutoFit/>
          </a:bodyPr>
          <a:lstStyle/>
          <a:p>
            <a:r>
              <a:rPr lang="zh-CN" altLang="en-US" sz="2000" dirty="0">
                <a:solidFill>
                  <a:srgbClr val="000000"/>
                </a:solidFill>
                <a:sym typeface="+mn-ea"/>
              </a:rPr>
              <a:t>全面提高信用管理人员素质 </a:t>
            </a:r>
            <a:endParaRPr lang="zh-CN" altLang="en-US" sz="2000" dirty="0">
              <a:solidFill>
                <a:srgbClr val="000000"/>
              </a:solidFill>
            </a:endParaRPr>
          </a:p>
          <a:p>
            <a:endParaRPr lang="zh-CN" altLang="en-US" sz="2000" dirty="0">
              <a:solidFill>
                <a:srgbClr val="000000"/>
              </a:solidFill>
            </a:endParaRPr>
          </a:p>
        </p:txBody>
      </p:sp>
      <p:sp>
        <p:nvSpPr>
          <p:cNvPr id="41" name="矩形 40"/>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8" name="文本框 21"/>
          <p:cNvSpPr txBox="1"/>
          <p:nvPr/>
        </p:nvSpPr>
        <p:spPr>
          <a:xfrm>
            <a:off x="262466" y="323319"/>
            <a:ext cx="6160439" cy="1038225"/>
          </a:xfrm>
          <a:prstGeom prst="rect">
            <a:avLst/>
          </a:prstGeom>
          <a:noFill/>
        </p:spPr>
        <p:txBody>
          <a:bodyPr wrap="square" rtlCol="0">
            <a:spAutoFit/>
          </a:bodyPr>
          <a:lstStyle/>
          <a:p>
            <a:pPr>
              <a:lnSpc>
                <a:spcPct val="110000"/>
              </a:lnSpc>
            </a:pPr>
            <a:r>
              <a:rPr kumimoji="1" lang="zh-CN" altLang="en-US" sz="2400" b="1" dirty="0">
                <a:solidFill>
                  <a:schemeClr val="tx1"/>
                </a:solidFill>
                <a:sym typeface="+mn-ea"/>
              </a:rPr>
              <a:t>如何提高企业信用管理能力</a:t>
            </a:r>
            <a:r>
              <a:rPr kumimoji="1" lang="zh-CN" altLang="en-US" sz="3200" b="1" dirty="0">
                <a:solidFill>
                  <a:schemeClr val="bg1"/>
                </a:solidFill>
                <a:sym typeface="+mn-ea"/>
              </a:rPr>
              <a:t>力力</a:t>
            </a:r>
            <a:endParaRPr kumimoji="1" lang="zh-CN" altLang="en-US" sz="3200" b="1" dirty="0">
              <a:solidFill>
                <a:schemeClr val="bg1"/>
              </a:solidFill>
            </a:endParaRPr>
          </a:p>
          <a:p>
            <a:pPr>
              <a:lnSpc>
                <a:spcPct val="110000"/>
              </a:lnSpc>
            </a:pPr>
            <a:endParaRPr kumimoji="1" lang="zh-CN" altLang="en-US" sz="2400" b="1" dirty="0">
              <a:solidFill>
                <a:srgbClr val="1E232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表 22"/>
          <p:cNvGraphicFramePr/>
          <p:nvPr/>
        </p:nvGraphicFramePr>
        <p:xfrm>
          <a:off x="3311126" y="1005604"/>
          <a:ext cx="2434970" cy="1623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图表 23"/>
          <p:cNvGraphicFramePr/>
          <p:nvPr/>
        </p:nvGraphicFramePr>
        <p:xfrm>
          <a:off x="620554" y="2355731"/>
          <a:ext cx="2003620" cy="1335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图表 24"/>
          <p:cNvGraphicFramePr/>
          <p:nvPr/>
        </p:nvGraphicFramePr>
        <p:xfrm>
          <a:off x="2554670" y="2355731"/>
          <a:ext cx="2003620" cy="1335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图表 25"/>
          <p:cNvGraphicFramePr/>
          <p:nvPr/>
        </p:nvGraphicFramePr>
        <p:xfrm>
          <a:off x="6422905" y="2355731"/>
          <a:ext cx="2003620" cy="13357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图表 26"/>
          <p:cNvGraphicFramePr/>
          <p:nvPr/>
        </p:nvGraphicFramePr>
        <p:xfrm>
          <a:off x="4948564" y="2504661"/>
          <a:ext cx="2003425" cy="1336040"/>
        </p:xfrm>
        <a:graphic>
          <a:graphicData uri="http://schemas.openxmlformats.org/drawingml/2006/chart">
            <c:chart xmlns:c="http://schemas.openxmlformats.org/drawingml/2006/chart" xmlns:r="http://schemas.openxmlformats.org/officeDocument/2006/relationships" r:id="rId6"/>
          </a:graphicData>
        </a:graphic>
      </p:graphicFrame>
      <p:sp>
        <p:nvSpPr>
          <p:cNvPr id="28" name="任意多边形 27"/>
          <p:cNvSpPr/>
          <p:nvPr/>
        </p:nvSpPr>
        <p:spPr>
          <a:xfrm>
            <a:off x="1623158" y="1868451"/>
            <a:ext cx="2116100" cy="536922"/>
          </a:xfrm>
          <a:custGeom>
            <a:avLst/>
            <a:gdLst>
              <a:gd name="connsiteX0" fmla="*/ 3115159 w 3115159"/>
              <a:gd name="connsiteY0" fmla="*/ 0 h 790414"/>
              <a:gd name="connsiteX1" fmla="*/ 0 w 3115159"/>
              <a:gd name="connsiteY1" fmla="*/ 0 h 790414"/>
              <a:gd name="connsiteX2" fmla="*/ 0 w 3115159"/>
              <a:gd name="connsiteY2" fmla="*/ 790414 h 790414"/>
            </a:gdLst>
            <a:ahLst/>
            <a:cxnLst>
              <a:cxn ang="0">
                <a:pos x="connsiteX0" y="connsiteY0"/>
              </a:cxn>
              <a:cxn ang="0">
                <a:pos x="connsiteX1" y="connsiteY1"/>
              </a:cxn>
              <a:cxn ang="0">
                <a:pos x="connsiteX2" y="connsiteY2"/>
              </a:cxn>
            </a:cxnLst>
            <a:rect l="l" t="t" r="r" b="b"/>
            <a:pathLst>
              <a:path w="3115159" h="790414">
                <a:moveTo>
                  <a:pt x="3115159" y="0"/>
                </a:moveTo>
                <a:lnTo>
                  <a:pt x="0" y="0"/>
                </a:lnTo>
                <a:lnTo>
                  <a:pt x="0" y="790414"/>
                </a:lnTo>
              </a:path>
            </a:pathLst>
          </a:custGeom>
          <a:noFill/>
          <a:ln w="38100" cap="flat" cmpd="sng" algn="ctr">
            <a:solidFill>
              <a:srgbClr val="000000"/>
            </a:solidFill>
            <a:prstDash val="solid"/>
            <a:miter lim="800000"/>
            <a:tailEnd type="arrow"/>
          </a:ln>
          <a:effectLst/>
        </p:spPr>
        <p:txBody>
          <a:bodyPr lIns="68579" tIns="34289" rIns="68579" bIns="34289"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任意多边形 33"/>
          <p:cNvSpPr/>
          <p:nvPr/>
        </p:nvSpPr>
        <p:spPr>
          <a:xfrm>
            <a:off x="3528701" y="1352586"/>
            <a:ext cx="368476" cy="1052786"/>
          </a:xfrm>
          <a:custGeom>
            <a:avLst/>
            <a:gdLst>
              <a:gd name="connsiteX0" fmla="*/ 542441 w 542441"/>
              <a:gd name="connsiteY0" fmla="*/ 0 h 1549831"/>
              <a:gd name="connsiteX1" fmla="*/ 0 w 542441"/>
              <a:gd name="connsiteY1" fmla="*/ 0 h 1549831"/>
              <a:gd name="connsiteX2" fmla="*/ 0 w 542441"/>
              <a:gd name="connsiteY2" fmla="*/ 1549831 h 1549831"/>
            </a:gdLst>
            <a:ahLst/>
            <a:cxnLst>
              <a:cxn ang="0">
                <a:pos x="connsiteX0" y="connsiteY0"/>
              </a:cxn>
              <a:cxn ang="0">
                <a:pos x="connsiteX1" y="connsiteY1"/>
              </a:cxn>
              <a:cxn ang="0">
                <a:pos x="connsiteX2" y="connsiteY2"/>
              </a:cxn>
            </a:cxnLst>
            <a:rect l="l" t="t" r="r" b="b"/>
            <a:pathLst>
              <a:path w="542441" h="1549831">
                <a:moveTo>
                  <a:pt x="542441" y="0"/>
                </a:moveTo>
                <a:lnTo>
                  <a:pt x="0" y="0"/>
                </a:lnTo>
                <a:lnTo>
                  <a:pt x="0" y="1549831"/>
                </a:lnTo>
              </a:path>
            </a:pathLst>
          </a:custGeom>
          <a:noFill/>
          <a:ln w="38100" cap="flat" cmpd="sng" algn="ctr">
            <a:solidFill>
              <a:srgbClr val="DD1C3E"/>
            </a:solidFill>
            <a:prstDash val="solid"/>
            <a:miter lim="800000"/>
            <a:tailEnd type="arrow"/>
          </a:ln>
          <a:effectLst/>
        </p:spPr>
        <p:txBody>
          <a:bodyPr lIns="68579" tIns="34289" rIns="68579" bIns="34289"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任意多边形 35"/>
          <p:cNvSpPr/>
          <p:nvPr/>
        </p:nvSpPr>
        <p:spPr>
          <a:xfrm>
            <a:off x="5204133" y="1868451"/>
            <a:ext cx="746144" cy="732155"/>
          </a:xfrm>
          <a:custGeom>
            <a:avLst/>
            <a:gdLst>
              <a:gd name="connsiteX0" fmla="*/ 0 w 294467"/>
              <a:gd name="connsiteY0" fmla="*/ 0 h 1131376"/>
              <a:gd name="connsiteX1" fmla="*/ 294467 w 294467"/>
              <a:gd name="connsiteY1" fmla="*/ 0 h 1131376"/>
              <a:gd name="connsiteX2" fmla="*/ 294467 w 294467"/>
              <a:gd name="connsiteY2" fmla="*/ 1131376 h 1131376"/>
            </a:gdLst>
            <a:ahLst/>
            <a:cxnLst>
              <a:cxn ang="0">
                <a:pos x="connsiteX0" y="connsiteY0"/>
              </a:cxn>
              <a:cxn ang="0">
                <a:pos x="connsiteX1" y="connsiteY1"/>
              </a:cxn>
              <a:cxn ang="0">
                <a:pos x="connsiteX2" y="connsiteY2"/>
              </a:cxn>
            </a:cxnLst>
            <a:rect l="l" t="t" r="r" b="b"/>
            <a:pathLst>
              <a:path w="294467" h="1131376">
                <a:moveTo>
                  <a:pt x="0" y="0"/>
                </a:moveTo>
                <a:lnTo>
                  <a:pt x="294467" y="0"/>
                </a:lnTo>
                <a:lnTo>
                  <a:pt x="294467" y="1131376"/>
                </a:lnTo>
              </a:path>
            </a:pathLst>
          </a:custGeom>
          <a:noFill/>
          <a:ln w="38100" cap="flat" cmpd="sng" algn="ctr">
            <a:solidFill>
              <a:srgbClr val="707B87"/>
            </a:solidFill>
            <a:prstDash val="solid"/>
            <a:miter lim="800000"/>
            <a:tailEnd type="arrow"/>
          </a:ln>
          <a:effectLst/>
        </p:spPr>
        <p:txBody>
          <a:bodyPr lIns="68579" tIns="34289" rIns="68579" bIns="34289"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835025" y="3539490"/>
            <a:ext cx="1546860" cy="1291590"/>
          </a:xfrm>
          <a:prstGeom prst="rect">
            <a:avLst/>
          </a:prstGeom>
        </p:spPr>
        <p:txBody>
          <a:bodyPr wrap="square">
            <a:spAutoFit/>
          </a:bodyPr>
          <a:lstStyle/>
          <a:p>
            <a:pPr>
              <a:lnSpc>
                <a:spcPct val="130000"/>
              </a:lnSpc>
            </a:pPr>
            <a:r>
              <a:rPr lang="zh-CN" altLang="en-US" sz="2000" dirty="0">
                <a:solidFill>
                  <a:srgbClr val="000000"/>
                </a:solidFill>
              </a:rPr>
              <a:t>事前控制---实行客户资信管理制度</a:t>
            </a:r>
          </a:p>
        </p:txBody>
      </p:sp>
      <p:sp>
        <p:nvSpPr>
          <p:cNvPr id="37" name="矩形 36"/>
          <p:cNvSpPr/>
          <p:nvPr/>
        </p:nvSpPr>
        <p:spPr>
          <a:xfrm>
            <a:off x="2792842" y="3539216"/>
            <a:ext cx="1814776" cy="1291590"/>
          </a:xfrm>
          <a:prstGeom prst="rect">
            <a:avLst/>
          </a:prstGeom>
        </p:spPr>
        <p:txBody>
          <a:bodyPr wrap="square">
            <a:spAutoFit/>
          </a:bodyPr>
          <a:lstStyle/>
          <a:p>
            <a:pPr>
              <a:lnSpc>
                <a:spcPct val="130000"/>
              </a:lnSpc>
            </a:pPr>
            <a:r>
              <a:rPr lang="zh-CN" altLang="en-US" sz="2000" dirty="0">
                <a:solidFill>
                  <a:srgbClr val="000000"/>
                </a:solidFill>
              </a:rPr>
              <a:t>事中控制---</a:t>
            </a:r>
          </a:p>
          <a:p>
            <a:pPr>
              <a:lnSpc>
                <a:spcPct val="130000"/>
              </a:lnSpc>
            </a:pPr>
            <a:r>
              <a:rPr lang="zh-CN" altLang="en-US" sz="2000" dirty="0">
                <a:solidFill>
                  <a:srgbClr val="000000"/>
                </a:solidFill>
              </a:rPr>
              <a:t>建立内部授信制度</a:t>
            </a:r>
          </a:p>
        </p:txBody>
      </p:sp>
      <p:sp>
        <p:nvSpPr>
          <p:cNvPr id="40" name="矩形 39"/>
          <p:cNvSpPr/>
          <p:nvPr/>
        </p:nvSpPr>
        <p:spPr>
          <a:xfrm>
            <a:off x="5407315" y="3539490"/>
            <a:ext cx="1814776" cy="1291590"/>
          </a:xfrm>
          <a:prstGeom prst="rect">
            <a:avLst/>
          </a:prstGeom>
        </p:spPr>
        <p:txBody>
          <a:bodyPr wrap="square">
            <a:spAutoFit/>
          </a:bodyPr>
          <a:lstStyle/>
          <a:p>
            <a:pPr>
              <a:lnSpc>
                <a:spcPct val="130000"/>
              </a:lnSpc>
            </a:pPr>
            <a:r>
              <a:rPr lang="zh-CN" altLang="en-US" sz="2000" dirty="0">
                <a:solidFill>
                  <a:srgbClr val="000000"/>
                </a:solidFill>
              </a:rPr>
              <a:t>事后控制---</a:t>
            </a:r>
          </a:p>
          <a:p>
            <a:pPr>
              <a:lnSpc>
                <a:spcPct val="130000"/>
              </a:lnSpc>
            </a:pPr>
            <a:r>
              <a:rPr lang="zh-CN" altLang="en-US" sz="2000" dirty="0">
                <a:solidFill>
                  <a:srgbClr val="000000"/>
                </a:solidFill>
              </a:rPr>
              <a:t>完善应收账款管理制度</a:t>
            </a:r>
          </a:p>
        </p:txBody>
      </p:sp>
      <p:sp>
        <p:nvSpPr>
          <p:cNvPr id="19" name="矩形 18"/>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2" name="文本框 21"/>
          <p:cNvSpPr txBox="1"/>
          <p:nvPr/>
        </p:nvSpPr>
        <p:spPr>
          <a:xfrm>
            <a:off x="262466" y="323319"/>
            <a:ext cx="6160439" cy="870366"/>
          </a:xfrm>
          <a:prstGeom prst="rect">
            <a:avLst/>
          </a:prstGeom>
          <a:noFill/>
        </p:spPr>
        <p:txBody>
          <a:bodyPr wrap="square" rtlCol="0">
            <a:spAutoFit/>
          </a:bodyPr>
          <a:lstStyle/>
          <a:p>
            <a:pPr>
              <a:lnSpc>
                <a:spcPct val="110000"/>
              </a:lnSpc>
            </a:pPr>
            <a:r>
              <a:rPr kumimoji="1" lang="zh-CN" altLang="en-US" sz="2400" b="1" dirty="0">
                <a:sym typeface="+mn-ea"/>
              </a:rPr>
              <a:t>如何提高企业信用管理能力</a:t>
            </a:r>
            <a:endParaRPr kumimoji="1" lang="zh-CN" altLang="en-US" sz="2400" b="1" dirty="0">
              <a:solidFill>
                <a:srgbClr val="1E2327"/>
              </a:solidFill>
            </a:endParaRPr>
          </a:p>
          <a:p>
            <a:pPr>
              <a:lnSpc>
                <a:spcPct val="110000"/>
              </a:lnSpc>
            </a:pPr>
            <a:endParaRPr kumimoji="1" lang="zh-CN" altLang="en-US" sz="2400" b="1" dirty="0">
              <a:solidFill>
                <a:srgbClr val="1E232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p:cNvGrpSpPr/>
          <p:nvPr/>
        </p:nvGrpSpPr>
        <p:grpSpPr>
          <a:xfrm>
            <a:off x="251520" y="1508410"/>
            <a:ext cx="1295077" cy="943406"/>
            <a:chOff x="216595" y="2343151"/>
            <a:chExt cx="1952624" cy="1422400"/>
          </a:xfrm>
          <a:solidFill>
            <a:srgbClr val="000000"/>
          </a:solidFill>
        </p:grpSpPr>
        <p:sp>
          <p:nvSpPr>
            <p:cNvPr id="8" name="Freeform 5"/>
            <p:cNvSpPr/>
            <p:nvPr/>
          </p:nvSpPr>
          <p:spPr bwMode="auto">
            <a:xfrm flipH="1">
              <a:off x="686495" y="2343151"/>
              <a:ext cx="760412" cy="285750"/>
            </a:xfrm>
            <a:custGeom>
              <a:avLst/>
              <a:gdLst>
                <a:gd name="T0" fmla="*/ 0 w 21"/>
                <a:gd name="T1" fmla="*/ 6 h 8"/>
                <a:gd name="T2" fmla="*/ 2 w 21"/>
                <a:gd name="T3" fmla="*/ 8 h 8"/>
                <a:gd name="T4" fmla="*/ 19 w 21"/>
                <a:gd name="T5" fmla="*/ 8 h 8"/>
                <a:gd name="T6" fmla="*/ 21 w 21"/>
                <a:gd name="T7" fmla="*/ 6 h 8"/>
                <a:gd name="T8" fmla="*/ 21 w 21"/>
                <a:gd name="T9" fmla="*/ 1 h 8"/>
                <a:gd name="T10" fmla="*/ 19 w 21"/>
                <a:gd name="T11" fmla="*/ 0 h 8"/>
                <a:gd name="T12" fmla="*/ 2 w 21"/>
                <a:gd name="T13" fmla="*/ 0 h 8"/>
                <a:gd name="T14" fmla="*/ 0 w 21"/>
                <a:gd name="T15" fmla="*/ 1 h 8"/>
                <a:gd name="T16" fmla="*/ 0 w 21"/>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
                  <a:moveTo>
                    <a:pt x="0" y="6"/>
                  </a:moveTo>
                  <a:cubicBezTo>
                    <a:pt x="0" y="7"/>
                    <a:pt x="1" y="8"/>
                    <a:pt x="2" y="8"/>
                  </a:cubicBezTo>
                  <a:cubicBezTo>
                    <a:pt x="19" y="8"/>
                    <a:pt x="19" y="8"/>
                    <a:pt x="19" y="8"/>
                  </a:cubicBezTo>
                  <a:cubicBezTo>
                    <a:pt x="20" y="8"/>
                    <a:pt x="21" y="7"/>
                    <a:pt x="21" y="6"/>
                  </a:cubicBezTo>
                  <a:cubicBezTo>
                    <a:pt x="21" y="1"/>
                    <a:pt x="21" y="1"/>
                    <a:pt x="21" y="1"/>
                  </a:cubicBezTo>
                  <a:cubicBezTo>
                    <a:pt x="21" y="1"/>
                    <a:pt x="20" y="0"/>
                    <a:pt x="19" y="0"/>
                  </a:cubicBezTo>
                  <a:cubicBezTo>
                    <a:pt x="2" y="0"/>
                    <a:pt x="2" y="0"/>
                    <a:pt x="2" y="0"/>
                  </a:cubicBezTo>
                  <a:cubicBezTo>
                    <a:pt x="1" y="0"/>
                    <a:pt x="0" y="1"/>
                    <a:pt x="0" y="1"/>
                  </a:cubicBez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flipH="1">
              <a:off x="867470" y="2698751"/>
              <a:ext cx="398462" cy="142875"/>
            </a:xfrm>
            <a:custGeom>
              <a:avLst/>
              <a:gdLst>
                <a:gd name="T0" fmla="*/ 0 w 11"/>
                <a:gd name="T1" fmla="*/ 3 h 4"/>
                <a:gd name="T2" fmla="*/ 1 w 11"/>
                <a:gd name="T3" fmla="*/ 4 h 4"/>
                <a:gd name="T4" fmla="*/ 10 w 11"/>
                <a:gd name="T5" fmla="*/ 4 h 4"/>
                <a:gd name="T6" fmla="*/ 11 w 11"/>
                <a:gd name="T7" fmla="*/ 3 h 4"/>
                <a:gd name="T8" fmla="*/ 11 w 11"/>
                <a:gd name="T9" fmla="*/ 1 h 4"/>
                <a:gd name="T10" fmla="*/ 10 w 11"/>
                <a:gd name="T11" fmla="*/ 0 h 4"/>
                <a:gd name="T12" fmla="*/ 1 w 11"/>
                <a:gd name="T13" fmla="*/ 0 h 4"/>
                <a:gd name="T14" fmla="*/ 0 w 11"/>
                <a:gd name="T15" fmla="*/ 1 h 4"/>
                <a:gd name="T16" fmla="*/ 0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0" y="3"/>
                  </a:moveTo>
                  <a:cubicBezTo>
                    <a:pt x="0" y="4"/>
                    <a:pt x="0" y="4"/>
                    <a:pt x="1" y="4"/>
                  </a:cubicBezTo>
                  <a:cubicBezTo>
                    <a:pt x="10" y="4"/>
                    <a:pt x="10" y="4"/>
                    <a:pt x="10" y="4"/>
                  </a:cubicBezTo>
                  <a:cubicBezTo>
                    <a:pt x="11" y="4"/>
                    <a:pt x="11" y="4"/>
                    <a:pt x="11" y="3"/>
                  </a:cubicBezTo>
                  <a:cubicBezTo>
                    <a:pt x="11" y="1"/>
                    <a:pt x="11" y="1"/>
                    <a:pt x="11" y="1"/>
                  </a:cubicBezTo>
                  <a:cubicBezTo>
                    <a:pt x="11" y="0"/>
                    <a:pt x="11" y="0"/>
                    <a:pt x="10" y="0"/>
                  </a:cubicBezTo>
                  <a:cubicBezTo>
                    <a:pt x="1" y="0"/>
                    <a:pt x="1" y="0"/>
                    <a:pt x="1" y="0"/>
                  </a:cubicBezTo>
                  <a:cubicBezTo>
                    <a:pt x="0" y="0"/>
                    <a:pt x="0" y="0"/>
                    <a:pt x="0" y="1"/>
                  </a:cubicBez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10" name="Rectangle 7"/>
            <p:cNvSpPr>
              <a:spLocks noChangeArrowheads="1"/>
            </p:cNvSpPr>
            <p:nvPr/>
          </p:nvSpPr>
          <p:spPr bwMode="auto">
            <a:xfrm flipH="1">
              <a:off x="1843782" y="3694113"/>
              <a:ext cx="325437" cy="71438"/>
            </a:xfrm>
            <a:prstGeom prst="rect">
              <a:avLst/>
            </a:prstGeom>
            <a:grp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flipH="1">
              <a:off x="397570" y="2913063"/>
              <a:ext cx="180975" cy="319088"/>
            </a:xfrm>
            <a:custGeom>
              <a:avLst/>
              <a:gdLst>
                <a:gd name="T0" fmla="*/ 0 w 114"/>
                <a:gd name="T1" fmla="*/ 0 h 201"/>
                <a:gd name="T2" fmla="*/ 68 w 114"/>
                <a:gd name="T3" fmla="*/ 0 h 201"/>
                <a:gd name="T4" fmla="*/ 114 w 114"/>
                <a:gd name="T5" fmla="*/ 201 h 201"/>
                <a:gd name="T6" fmla="*/ 68 w 114"/>
                <a:gd name="T7" fmla="*/ 201 h 201"/>
                <a:gd name="T8" fmla="*/ 0 w 114"/>
                <a:gd name="T9" fmla="*/ 0 h 201"/>
              </a:gdLst>
              <a:ahLst/>
              <a:cxnLst>
                <a:cxn ang="0">
                  <a:pos x="T0" y="T1"/>
                </a:cxn>
                <a:cxn ang="0">
                  <a:pos x="T2" y="T3"/>
                </a:cxn>
                <a:cxn ang="0">
                  <a:pos x="T4" y="T5"/>
                </a:cxn>
                <a:cxn ang="0">
                  <a:pos x="T6" y="T7"/>
                </a:cxn>
                <a:cxn ang="0">
                  <a:pos x="T8" y="T9"/>
                </a:cxn>
              </a:cxnLst>
              <a:rect l="0" t="0" r="r" b="b"/>
              <a:pathLst>
                <a:path w="114" h="201">
                  <a:moveTo>
                    <a:pt x="0" y="0"/>
                  </a:moveTo>
                  <a:lnTo>
                    <a:pt x="68" y="0"/>
                  </a:lnTo>
                  <a:lnTo>
                    <a:pt x="114" y="201"/>
                  </a:lnTo>
                  <a:lnTo>
                    <a:pt x="68" y="20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flipH="1">
              <a:off x="216595" y="2913063"/>
              <a:ext cx="180975" cy="319088"/>
            </a:xfrm>
            <a:custGeom>
              <a:avLst/>
              <a:gdLst>
                <a:gd name="T0" fmla="*/ 0 w 114"/>
                <a:gd name="T1" fmla="*/ 0 h 201"/>
                <a:gd name="T2" fmla="*/ 68 w 114"/>
                <a:gd name="T3" fmla="*/ 0 h 201"/>
                <a:gd name="T4" fmla="*/ 114 w 114"/>
                <a:gd name="T5" fmla="*/ 201 h 201"/>
                <a:gd name="T6" fmla="*/ 45 w 114"/>
                <a:gd name="T7" fmla="*/ 201 h 201"/>
                <a:gd name="T8" fmla="*/ 0 w 114"/>
                <a:gd name="T9" fmla="*/ 0 h 201"/>
              </a:gdLst>
              <a:ahLst/>
              <a:cxnLst>
                <a:cxn ang="0">
                  <a:pos x="T0" y="T1"/>
                </a:cxn>
                <a:cxn ang="0">
                  <a:pos x="T2" y="T3"/>
                </a:cxn>
                <a:cxn ang="0">
                  <a:pos x="T4" y="T5"/>
                </a:cxn>
                <a:cxn ang="0">
                  <a:pos x="T6" y="T7"/>
                </a:cxn>
                <a:cxn ang="0">
                  <a:pos x="T8" y="T9"/>
                </a:cxn>
              </a:cxnLst>
              <a:rect l="0" t="0" r="r" b="b"/>
              <a:pathLst>
                <a:path w="114" h="201">
                  <a:moveTo>
                    <a:pt x="0" y="0"/>
                  </a:moveTo>
                  <a:lnTo>
                    <a:pt x="68" y="0"/>
                  </a:lnTo>
                  <a:lnTo>
                    <a:pt x="114" y="201"/>
                  </a:lnTo>
                  <a:lnTo>
                    <a:pt x="45" y="20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10"/>
            <p:cNvSpPr/>
            <p:nvPr/>
          </p:nvSpPr>
          <p:spPr bwMode="auto">
            <a:xfrm flipH="1">
              <a:off x="542032" y="2913063"/>
              <a:ext cx="1627187" cy="709613"/>
            </a:xfrm>
            <a:custGeom>
              <a:avLst/>
              <a:gdLst>
                <a:gd name="T0" fmla="*/ 6 w 45"/>
                <a:gd name="T1" fmla="*/ 3 h 20"/>
                <a:gd name="T2" fmla="*/ 17 w 45"/>
                <a:gd name="T3" fmla="*/ 0 h 20"/>
                <a:gd name="T4" fmla="*/ 42 w 45"/>
                <a:gd name="T5" fmla="*/ 0 h 20"/>
                <a:gd name="T6" fmla="*/ 45 w 45"/>
                <a:gd name="T7" fmla="*/ 9 h 20"/>
                <a:gd name="T8" fmla="*/ 17 w 45"/>
                <a:gd name="T9" fmla="*/ 9 h 20"/>
                <a:gd name="T10" fmla="*/ 9 w 45"/>
                <a:gd name="T11" fmla="*/ 16 h 20"/>
                <a:gd name="T12" fmla="*/ 9 w 45"/>
                <a:gd name="T13" fmla="*/ 20 h 20"/>
                <a:gd name="T14" fmla="*/ 0 w 45"/>
                <a:gd name="T15" fmla="*/ 20 h 20"/>
                <a:gd name="T16" fmla="*/ 0 w 45"/>
                <a:gd name="T17" fmla="*/ 16 h 20"/>
                <a:gd name="T18" fmla="*/ 6 w 45"/>
                <a:gd name="T1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0">
                  <a:moveTo>
                    <a:pt x="6" y="3"/>
                  </a:moveTo>
                  <a:cubicBezTo>
                    <a:pt x="10" y="0"/>
                    <a:pt x="14" y="0"/>
                    <a:pt x="17" y="0"/>
                  </a:cubicBezTo>
                  <a:cubicBezTo>
                    <a:pt x="42" y="0"/>
                    <a:pt x="42" y="0"/>
                    <a:pt x="42" y="0"/>
                  </a:cubicBezTo>
                  <a:cubicBezTo>
                    <a:pt x="45" y="9"/>
                    <a:pt x="45" y="9"/>
                    <a:pt x="45" y="9"/>
                  </a:cubicBezTo>
                  <a:cubicBezTo>
                    <a:pt x="17" y="9"/>
                    <a:pt x="17" y="9"/>
                    <a:pt x="17" y="9"/>
                  </a:cubicBezTo>
                  <a:cubicBezTo>
                    <a:pt x="11" y="9"/>
                    <a:pt x="9" y="11"/>
                    <a:pt x="9" y="16"/>
                  </a:cubicBezTo>
                  <a:cubicBezTo>
                    <a:pt x="9" y="20"/>
                    <a:pt x="9" y="20"/>
                    <a:pt x="9" y="20"/>
                  </a:cubicBezTo>
                  <a:cubicBezTo>
                    <a:pt x="0" y="20"/>
                    <a:pt x="0" y="20"/>
                    <a:pt x="0" y="20"/>
                  </a:cubicBezTo>
                  <a:cubicBezTo>
                    <a:pt x="0" y="16"/>
                    <a:pt x="0" y="16"/>
                    <a:pt x="0" y="16"/>
                  </a:cubicBezTo>
                  <a:cubicBezTo>
                    <a:pt x="0" y="10"/>
                    <a:pt x="2" y="5"/>
                    <a:pt x="6" y="3"/>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11"/>
            <p:cNvSpPr/>
            <p:nvPr/>
          </p:nvSpPr>
          <p:spPr bwMode="auto">
            <a:xfrm flipH="1">
              <a:off x="470595" y="3019426"/>
              <a:ext cx="1228725" cy="425450"/>
            </a:xfrm>
            <a:custGeom>
              <a:avLst/>
              <a:gdLst>
                <a:gd name="T0" fmla="*/ 5 w 34"/>
                <a:gd name="T1" fmla="*/ 6 h 12"/>
                <a:gd name="T2" fmla="*/ 17 w 34"/>
                <a:gd name="T3" fmla="*/ 12 h 12"/>
                <a:gd name="T4" fmla="*/ 30 w 34"/>
                <a:gd name="T5" fmla="*/ 6 h 12"/>
                <a:gd name="T6" fmla="*/ 17 w 34"/>
                <a:gd name="T7" fmla="*/ 0 h 12"/>
                <a:gd name="T8" fmla="*/ 5 w 34"/>
                <a:gd name="T9" fmla="*/ 6 h 12"/>
              </a:gdLst>
              <a:ahLst/>
              <a:cxnLst>
                <a:cxn ang="0">
                  <a:pos x="T0" y="T1"/>
                </a:cxn>
                <a:cxn ang="0">
                  <a:pos x="T2" y="T3"/>
                </a:cxn>
                <a:cxn ang="0">
                  <a:pos x="T4" y="T5"/>
                </a:cxn>
                <a:cxn ang="0">
                  <a:pos x="T6" y="T7"/>
                </a:cxn>
                <a:cxn ang="0">
                  <a:pos x="T8" y="T9"/>
                </a:cxn>
              </a:cxnLst>
              <a:rect l="0" t="0" r="r" b="b"/>
              <a:pathLst>
                <a:path w="34" h="12">
                  <a:moveTo>
                    <a:pt x="5" y="6"/>
                  </a:moveTo>
                  <a:cubicBezTo>
                    <a:pt x="14" y="6"/>
                    <a:pt x="10" y="12"/>
                    <a:pt x="17" y="12"/>
                  </a:cubicBezTo>
                  <a:cubicBezTo>
                    <a:pt x="25" y="12"/>
                    <a:pt x="21" y="6"/>
                    <a:pt x="30" y="6"/>
                  </a:cubicBezTo>
                  <a:cubicBezTo>
                    <a:pt x="34" y="6"/>
                    <a:pt x="25" y="0"/>
                    <a:pt x="17" y="0"/>
                  </a:cubicBezTo>
                  <a:cubicBezTo>
                    <a:pt x="10" y="0"/>
                    <a:pt x="0" y="6"/>
                    <a:pt x="5" y="6"/>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4" name="Freeform 12"/>
          <p:cNvSpPr>
            <a:spLocks noChangeAspect="1"/>
          </p:cNvSpPr>
          <p:nvPr/>
        </p:nvSpPr>
        <p:spPr bwMode="auto">
          <a:xfrm flipH="1">
            <a:off x="1233585" y="2518247"/>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t" anchorCtr="0" compatLnSpc="1"/>
          <a:lstStyle/>
          <a:p>
            <a:endParaRPr lang="zh-CN" altLang="en-US"/>
          </a:p>
        </p:txBody>
      </p:sp>
      <p:sp>
        <p:nvSpPr>
          <p:cNvPr id="5" name="Freeform 15"/>
          <p:cNvSpPr>
            <a:spLocks noChangeAspect="1"/>
          </p:cNvSpPr>
          <p:nvPr/>
        </p:nvSpPr>
        <p:spPr bwMode="auto">
          <a:xfrm flipH="1">
            <a:off x="1278207" y="3292634"/>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t" anchorCtr="0" compatLnSpc="1"/>
          <a:lstStyle/>
          <a:p>
            <a:endParaRPr lang="zh-CN" altLang="en-US"/>
          </a:p>
        </p:txBody>
      </p:sp>
      <p:sp>
        <p:nvSpPr>
          <p:cNvPr id="6" name="Freeform 15"/>
          <p:cNvSpPr>
            <a:spLocks noChangeAspect="1"/>
          </p:cNvSpPr>
          <p:nvPr/>
        </p:nvSpPr>
        <p:spPr bwMode="auto">
          <a:xfrm flipH="1">
            <a:off x="1088989" y="3993359"/>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t" anchorCtr="0" compatLnSpc="1"/>
          <a:lstStyle/>
          <a:p>
            <a:endParaRPr lang="zh-CN" altLang="en-US"/>
          </a:p>
        </p:txBody>
      </p:sp>
      <p:sp>
        <p:nvSpPr>
          <p:cNvPr id="7" name="Freeform 15"/>
          <p:cNvSpPr>
            <a:spLocks noChangeAspect="1"/>
          </p:cNvSpPr>
          <p:nvPr/>
        </p:nvSpPr>
        <p:spPr bwMode="auto">
          <a:xfrm flipH="1">
            <a:off x="1607712" y="3650789"/>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t" anchorCtr="0" compatLnSpc="1"/>
          <a:lstStyle/>
          <a:p>
            <a:endParaRPr lang="zh-CN" altLang="en-US"/>
          </a:p>
        </p:txBody>
      </p:sp>
      <p:sp>
        <p:nvSpPr>
          <p:cNvPr id="16" name="文本框 8"/>
          <p:cNvSpPr txBox="1"/>
          <p:nvPr/>
        </p:nvSpPr>
        <p:spPr>
          <a:xfrm>
            <a:off x="4279428" y="1188561"/>
            <a:ext cx="4386742" cy="650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kumimoji="1" lang="zh-CN" altLang="en-US" sz="1400" dirty="0">
                <a:sym typeface="+mn-ea"/>
              </a:rPr>
              <a:t>客户资信管理制度是指以客户的信息资源和资信调查为核心的一套规范化管理方法</a:t>
            </a:r>
            <a:endParaRPr lang="zh-CN" altLang="en-US" sz="1400" b="1" dirty="0">
              <a:solidFill>
                <a:srgbClr val="000000"/>
              </a:solidFill>
            </a:endParaRPr>
          </a:p>
        </p:txBody>
      </p:sp>
      <p:sp>
        <p:nvSpPr>
          <p:cNvPr id="17" name="Freeform 12"/>
          <p:cNvSpPr/>
          <p:nvPr/>
        </p:nvSpPr>
        <p:spPr bwMode="auto">
          <a:xfrm flipH="1">
            <a:off x="3935098" y="1268996"/>
            <a:ext cx="343694"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lstStyle/>
          <a:p>
            <a:pPr algn="ctr"/>
            <a:r>
              <a:rPr lang="en-US" altLang="zh-CN" dirty="0">
                <a:solidFill>
                  <a:schemeClr val="bg1"/>
                </a:solidFill>
              </a:rPr>
              <a:t>1</a:t>
            </a:r>
            <a:endParaRPr lang="zh-CN" altLang="en-US" dirty="0">
              <a:solidFill>
                <a:schemeClr val="bg1"/>
              </a:solidFill>
            </a:endParaRPr>
          </a:p>
        </p:txBody>
      </p:sp>
      <p:sp>
        <p:nvSpPr>
          <p:cNvPr id="19" name="文本框 8"/>
          <p:cNvSpPr txBox="1"/>
          <p:nvPr/>
        </p:nvSpPr>
        <p:spPr>
          <a:xfrm>
            <a:off x="4278793" y="2196874"/>
            <a:ext cx="4386742" cy="1209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kumimoji="1" lang="zh-CN" altLang="en-US" sz="1400" dirty="0">
                <a:sym typeface="+mn-ea"/>
              </a:rPr>
              <a:t>调查的内容包括：客户的品质、能力、资本、抵押和条件；客户与企业往来的历史记录；客户的规模、财务状况、发展前景、客户自身的信誉、融资能力、偿债能力等。</a:t>
            </a:r>
            <a:endParaRPr lang="zh-CN" altLang="en-US" sz="1400" dirty="0">
              <a:solidFill>
                <a:srgbClr val="000000"/>
              </a:solidFill>
            </a:endParaRPr>
          </a:p>
        </p:txBody>
      </p:sp>
      <p:sp>
        <p:nvSpPr>
          <p:cNvPr id="20" name="Freeform 12"/>
          <p:cNvSpPr/>
          <p:nvPr/>
        </p:nvSpPr>
        <p:spPr bwMode="auto">
          <a:xfrm flipH="1">
            <a:off x="3863236" y="2517822"/>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b" anchorCtr="0" compatLnSpc="1"/>
          <a:lstStyle/>
          <a:p>
            <a:pPr algn="ctr"/>
            <a:r>
              <a:rPr lang="en-US" altLang="zh-CN" dirty="0">
                <a:solidFill>
                  <a:schemeClr val="bg1"/>
                </a:solidFill>
              </a:rPr>
              <a:t>2</a:t>
            </a:r>
            <a:endParaRPr lang="zh-CN" altLang="en-US" dirty="0">
              <a:solidFill>
                <a:schemeClr val="bg1"/>
              </a:solidFill>
            </a:endParaRPr>
          </a:p>
        </p:txBody>
      </p:sp>
      <p:sp>
        <p:nvSpPr>
          <p:cNvPr id="22" name="文本框 8"/>
          <p:cNvSpPr txBox="1"/>
          <p:nvPr/>
        </p:nvSpPr>
        <p:spPr>
          <a:xfrm>
            <a:off x="4379758" y="3716884"/>
            <a:ext cx="4185516" cy="650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kumimoji="1" lang="zh-CN" altLang="en-US" sz="1400" dirty="0">
                <a:sym typeface="+mn-ea"/>
              </a:rPr>
              <a:t>客户资信管理的核心是对客户进行信用分析和信用等级评价。</a:t>
            </a:r>
            <a:endParaRPr lang="zh-CN" altLang="en-US" sz="1400" dirty="0">
              <a:solidFill>
                <a:srgbClr val="000000"/>
              </a:solidFill>
            </a:endParaRPr>
          </a:p>
        </p:txBody>
      </p:sp>
      <p:sp>
        <p:nvSpPr>
          <p:cNvPr id="23" name="Freeform 12"/>
          <p:cNvSpPr/>
          <p:nvPr/>
        </p:nvSpPr>
        <p:spPr bwMode="auto">
          <a:xfrm flipH="1">
            <a:off x="3922832" y="3798370"/>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lstStyle/>
          <a:p>
            <a:pPr algn="ctr"/>
            <a:r>
              <a:rPr lang="en-US" altLang="zh-CN" dirty="0">
                <a:solidFill>
                  <a:schemeClr val="bg1"/>
                </a:solidFill>
              </a:rPr>
              <a:t>3</a:t>
            </a:r>
            <a:endParaRPr lang="zh-CN" altLang="en-US" dirty="0">
              <a:solidFill>
                <a:schemeClr val="bg1"/>
              </a:solidFill>
            </a:endParaRPr>
          </a:p>
        </p:txBody>
      </p:sp>
      <p:sp>
        <p:nvSpPr>
          <p:cNvPr id="27" name="矩形 26"/>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8" name="文本框 30"/>
          <p:cNvSpPr txBox="1"/>
          <p:nvPr/>
        </p:nvSpPr>
        <p:spPr>
          <a:xfrm>
            <a:off x="262255" y="323215"/>
            <a:ext cx="6674485" cy="469039"/>
          </a:xfrm>
          <a:prstGeom prst="rect">
            <a:avLst/>
          </a:prstGeom>
          <a:noFill/>
        </p:spPr>
        <p:txBody>
          <a:bodyPr wrap="square" rtlCol="0">
            <a:spAutoFit/>
          </a:bodyPr>
          <a:lstStyle/>
          <a:p>
            <a:pPr>
              <a:lnSpc>
                <a:spcPct val="110000"/>
              </a:lnSpc>
            </a:pPr>
            <a:r>
              <a:rPr lang="zh-CN" altLang="en-US" sz="2400" dirty="0">
                <a:solidFill>
                  <a:srgbClr val="000000"/>
                </a:solidFill>
                <a:sym typeface="+mn-ea"/>
              </a:rPr>
              <a:t>事前控制---实行客户资信管理制度</a:t>
            </a:r>
            <a:endParaRPr kumimoji="1" lang="zh-CN" altLang="en-US" sz="2400" b="1" dirty="0">
              <a:solidFill>
                <a:srgbClr val="1E232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p:cNvGrpSpPr/>
          <p:nvPr/>
        </p:nvGrpSpPr>
        <p:grpSpPr>
          <a:xfrm>
            <a:off x="251520" y="1508410"/>
            <a:ext cx="1295077" cy="943406"/>
            <a:chOff x="216595" y="2343151"/>
            <a:chExt cx="1952624" cy="1422400"/>
          </a:xfrm>
          <a:solidFill>
            <a:srgbClr val="000000"/>
          </a:solidFill>
        </p:grpSpPr>
        <p:sp>
          <p:nvSpPr>
            <p:cNvPr id="8" name="Freeform 5"/>
            <p:cNvSpPr/>
            <p:nvPr/>
          </p:nvSpPr>
          <p:spPr bwMode="auto">
            <a:xfrm flipH="1">
              <a:off x="686495" y="2343151"/>
              <a:ext cx="760412" cy="285750"/>
            </a:xfrm>
            <a:custGeom>
              <a:avLst/>
              <a:gdLst>
                <a:gd name="T0" fmla="*/ 0 w 21"/>
                <a:gd name="T1" fmla="*/ 6 h 8"/>
                <a:gd name="T2" fmla="*/ 2 w 21"/>
                <a:gd name="T3" fmla="*/ 8 h 8"/>
                <a:gd name="T4" fmla="*/ 19 w 21"/>
                <a:gd name="T5" fmla="*/ 8 h 8"/>
                <a:gd name="T6" fmla="*/ 21 w 21"/>
                <a:gd name="T7" fmla="*/ 6 h 8"/>
                <a:gd name="T8" fmla="*/ 21 w 21"/>
                <a:gd name="T9" fmla="*/ 1 h 8"/>
                <a:gd name="T10" fmla="*/ 19 w 21"/>
                <a:gd name="T11" fmla="*/ 0 h 8"/>
                <a:gd name="T12" fmla="*/ 2 w 21"/>
                <a:gd name="T13" fmla="*/ 0 h 8"/>
                <a:gd name="T14" fmla="*/ 0 w 21"/>
                <a:gd name="T15" fmla="*/ 1 h 8"/>
                <a:gd name="T16" fmla="*/ 0 w 21"/>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
                  <a:moveTo>
                    <a:pt x="0" y="6"/>
                  </a:moveTo>
                  <a:cubicBezTo>
                    <a:pt x="0" y="7"/>
                    <a:pt x="1" y="8"/>
                    <a:pt x="2" y="8"/>
                  </a:cubicBezTo>
                  <a:cubicBezTo>
                    <a:pt x="19" y="8"/>
                    <a:pt x="19" y="8"/>
                    <a:pt x="19" y="8"/>
                  </a:cubicBezTo>
                  <a:cubicBezTo>
                    <a:pt x="20" y="8"/>
                    <a:pt x="21" y="7"/>
                    <a:pt x="21" y="6"/>
                  </a:cubicBezTo>
                  <a:cubicBezTo>
                    <a:pt x="21" y="1"/>
                    <a:pt x="21" y="1"/>
                    <a:pt x="21" y="1"/>
                  </a:cubicBezTo>
                  <a:cubicBezTo>
                    <a:pt x="21" y="1"/>
                    <a:pt x="20" y="0"/>
                    <a:pt x="19" y="0"/>
                  </a:cubicBezTo>
                  <a:cubicBezTo>
                    <a:pt x="2" y="0"/>
                    <a:pt x="2" y="0"/>
                    <a:pt x="2" y="0"/>
                  </a:cubicBezTo>
                  <a:cubicBezTo>
                    <a:pt x="1" y="0"/>
                    <a:pt x="0" y="1"/>
                    <a:pt x="0" y="1"/>
                  </a:cubicBez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flipH="1">
              <a:off x="867470" y="2698751"/>
              <a:ext cx="398462" cy="142875"/>
            </a:xfrm>
            <a:custGeom>
              <a:avLst/>
              <a:gdLst>
                <a:gd name="T0" fmla="*/ 0 w 11"/>
                <a:gd name="T1" fmla="*/ 3 h 4"/>
                <a:gd name="T2" fmla="*/ 1 w 11"/>
                <a:gd name="T3" fmla="*/ 4 h 4"/>
                <a:gd name="T4" fmla="*/ 10 w 11"/>
                <a:gd name="T5" fmla="*/ 4 h 4"/>
                <a:gd name="T6" fmla="*/ 11 w 11"/>
                <a:gd name="T7" fmla="*/ 3 h 4"/>
                <a:gd name="T8" fmla="*/ 11 w 11"/>
                <a:gd name="T9" fmla="*/ 1 h 4"/>
                <a:gd name="T10" fmla="*/ 10 w 11"/>
                <a:gd name="T11" fmla="*/ 0 h 4"/>
                <a:gd name="T12" fmla="*/ 1 w 11"/>
                <a:gd name="T13" fmla="*/ 0 h 4"/>
                <a:gd name="T14" fmla="*/ 0 w 11"/>
                <a:gd name="T15" fmla="*/ 1 h 4"/>
                <a:gd name="T16" fmla="*/ 0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0" y="3"/>
                  </a:moveTo>
                  <a:cubicBezTo>
                    <a:pt x="0" y="4"/>
                    <a:pt x="0" y="4"/>
                    <a:pt x="1" y="4"/>
                  </a:cubicBezTo>
                  <a:cubicBezTo>
                    <a:pt x="10" y="4"/>
                    <a:pt x="10" y="4"/>
                    <a:pt x="10" y="4"/>
                  </a:cubicBezTo>
                  <a:cubicBezTo>
                    <a:pt x="11" y="4"/>
                    <a:pt x="11" y="4"/>
                    <a:pt x="11" y="3"/>
                  </a:cubicBezTo>
                  <a:cubicBezTo>
                    <a:pt x="11" y="1"/>
                    <a:pt x="11" y="1"/>
                    <a:pt x="11" y="1"/>
                  </a:cubicBezTo>
                  <a:cubicBezTo>
                    <a:pt x="11" y="0"/>
                    <a:pt x="11" y="0"/>
                    <a:pt x="10" y="0"/>
                  </a:cubicBezTo>
                  <a:cubicBezTo>
                    <a:pt x="1" y="0"/>
                    <a:pt x="1" y="0"/>
                    <a:pt x="1" y="0"/>
                  </a:cubicBezTo>
                  <a:cubicBezTo>
                    <a:pt x="0" y="0"/>
                    <a:pt x="0" y="0"/>
                    <a:pt x="0" y="1"/>
                  </a:cubicBez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10" name="Rectangle 7"/>
            <p:cNvSpPr>
              <a:spLocks noChangeArrowheads="1"/>
            </p:cNvSpPr>
            <p:nvPr/>
          </p:nvSpPr>
          <p:spPr bwMode="auto">
            <a:xfrm flipH="1">
              <a:off x="1843782" y="3694113"/>
              <a:ext cx="325437" cy="71438"/>
            </a:xfrm>
            <a:prstGeom prst="rect">
              <a:avLst/>
            </a:prstGeom>
            <a:grp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flipH="1">
              <a:off x="397570" y="2913063"/>
              <a:ext cx="180975" cy="319088"/>
            </a:xfrm>
            <a:custGeom>
              <a:avLst/>
              <a:gdLst>
                <a:gd name="T0" fmla="*/ 0 w 114"/>
                <a:gd name="T1" fmla="*/ 0 h 201"/>
                <a:gd name="T2" fmla="*/ 68 w 114"/>
                <a:gd name="T3" fmla="*/ 0 h 201"/>
                <a:gd name="T4" fmla="*/ 114 w 114"/>
                <a:gd name="T5" fmla="*/ 201 h 201"/>
                <a:gd name="T6" fmla="*/ 68 w 114"/>
                <a:gd name="T7" fmla="*/ 201 h 201"/>
                <a:gd name="T8" fmla="*/ 0 w 114"/>
                <a:gd name="T9" fmla="*/ 0 h 201"/>
              </a:gdLst>
              <a:ahLst/>
              <a:cxnLst>
                <a:cxn ang="0">
                  <a:pos x="T0" y="T1"/>
                </a:cxn>
                <a:cxn ang="0">
                  <a:pos x="T2" y="T3"/>
                </a:cxn>
                <a:cxn ang="0">
                  <a:pos x="T4" y="T5"/>
                </a:cxn>
                <a:cxn ang="0">
                  <a:pos x="T6" y="T7"/>
                </a:cxn>
                <a:cxn ang="0">
                  <a:pos x="T8" y="T9"/>
                </a:cxn>
              </a:cxnLst>
              <a:rect l="0" t="0" r="r" b="b"/>
              <a:pathLst>
                <a:path w="114" h="201">
                  <a:moveTo>
                    <a:pt x="0" y="0"/>
                  </a:moveTo>
                  <a:lnTo>
                    <a:pt x="68" y="0"/>
                  </a:lnTo>
                  <a:lnTo>
                    <a:pt x="114" y="201"/>
                  </a:lnTo>
                  <a:lnTo>
                    <a:pt x="68" y="20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flipH="1">
              <a:off x="216595" y="2913063"/>
              <a:ext cx="180975" cy="319088"/>
            </a:xfrm>
            <a:custGeom>
              <a:avLst/>
              <a:gdLst>
                <a:gd name="T0" fmla="*/ 0 w 114"/>
                <a:gd name="T1" fmla="*/ 0 h 201"/>
                <a:gd name="T2" fmla="*/ 68 w 114"/>
                <a:gd name="T3" fmla="*/ 0 h 201"/>
                <a:gd name="T4" fmla="*/ 114 w 114"/>
                <a:gd name="T5" fmla="*/ 201 h 201"/>
                <a:gd name="T6" fmla="*/ 45 w 114"/>
                <a:gd name="T7" fmla="*/ 201 h 201"/>
                <a:gd name="T8" fmla="*/ 0 w 114"/>
                <a:gd name="T9" fmla="*/ 0 h 201"/>
              </a:gdLst>
              <a:ahLst/>
              <a:cxnLst>
                <a:cxn ang="0">
                  <a:pos x="T0" y="T1"/>
                </a:cxn>
                <a:cxn ang="0">
                  <a:pos x="T2" y="T3"/>
                </a:cxn>
                <a:cxn ang="0">
                  <a:pos x="T4" y="T5"/>
                </a:cxn>
                <a:cxn ang="0">
                  <a:pos x="T6" y="T7"/>
                </a:cxn>
                <a:cxn ang="0">
                  <a:pos x="T8" y="T9"/>
                </a:cxn>
              </a:cxnLst>
              <a:rect l="0" t="0" r="r" b="b"/>
              <a:pathLst>
                <a:path w="114" h="201">
                  <a:moveTo>
                    <a:pt x="0" y="0"/>
                  </a:moveTo>
                  <a:lnTo>
                    <a:pt x="68" y="0"/>
                  </a:lnTo>
                  <a:lnTo>
                    <a:pt x="114" y="201"/>
                  </a:lnTo>
                  <a:lnTo>
                    <a:pt x="45" y="20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10"/>
            <p:cNvSpPr/>
            <p:nvPr/>
          </p:nvSpPr>
          <p:spPr bwMode="auto">
            <a:xfrm flipH="1">
              <a:off x="542032" y="2913063"/>
              <a:ext cx="1627187" cy="709613"/>
            </a:xfrm>
            <a:custGeom>
              <a:avLst/>
              <a:gdLst>
                <a:gd name="T0" fmla="*/ 6 w 45"/>
                <a:gd name="T1" fmla="*/ 3 h 20"/>
                <a:gd name="T2" fmla="*/ 17 w 45"/>
                <a:gd name="T3" fmla="*/ 0 h 20"/>
                <a:gd name="T4" fmla="*/ 42 w 45"/>
                <a:gd name="T5" fmla="*/ 0 h 20"/>
                <a:gd name="T6" fmla="*/ 45 w 45"/>
                <a:gd name="T7" fmla="*/ 9 h 20"/>
                <a:gd name="T8" fmla="*/ 17 w 45"/>
                <a:gd name="T9" fmla="*/ 9 h 20"/>
                <a:gd name="T10" fmla="*/ 9 w 45"/>
                <a:gd name="T11" fmla="*/ 16 h 20"/>
                <a:gd name="T12" fmla="*/ 9 w 45"/>
                <a:gd name="T13" fmla="*/ 20 h 20"/>
                <a:gd name="T14" fmla="*/ 0 w 45"/>
                <a:gd name="T15" fmla="*/ 20 h 20"/>
                <a:gd name="T16" fmla="*/ 0 w 45"/>
                <a:gd name="T17" fmla="*/ 16 h 20"/>
                <a:gd name="T18" fmla="*/ 6 w 45"/>
                <a:gd name="T1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0">
                  <a:moveTo>
                    <a:pt x="6" y="3"/>
                  </a:moveTo>
                  <a:cubicBezTo>
                    <a:pt x="10" y="0"/>
                    <a:pt x="14" y="0"/>
                    <a:pt x="17" y="0"/>
                  </a:cubicBezTo>
                  <a:cubicBezTo>
                    <a:pt x="42" y="0"/>
                    <a:pt x="42" y="0"/>
                    <a:pt x="42" y="0"/>
                  </a:cubicBezTo>
                  <a:cubicBezTo>
                    <a:pt x="45" y="9"/>
                    <a:pt x="45" y="9"/>
                    <a:pt x="45" y="9"/>
                  </a:cubicBezTo>
                  <a:cubicBezTo>
                    <a:pt x="17" y="9"/>
                    <a:pt x="17" y="9"/>
                    <a:pt x="17" y="9"/>
                  </a:cubicBezTo>
                  <a:cubicBezTo>
                    <a:pt x="11" y="9"/>
                    <a:pt x="9" y="11"/>
                    <a:pt x="9" y="16"/>
                  </a:cubicBezTo>
                  <a:cubicBezTo>
                    <a:pt x="9" y="20"/>
                    <a:pt x="9" y="20"/>
                    <a:pt x="9" y="20"/>
                  </a:cubicBezTo>
                  <a:cubicBezTo>
                    <a:pt x="0" y="20"/>
                    <a:pt x="0" y="20"/>
                    <a:pt x="0" y="20"/>
                  </a:cubicBezTo>
                  <a:cubicBezTo>
                    <a:pt x="0" y="16"/>
                    <a:pt x="0" y="16"/>
                    <a:pt x="0" y="16"/>
                  </a:cubicBezTo>
                  <a:cubicBezTo>
                    <a:pt x="0" y="10"/>
                    <a:pt x="2" y="5"/>
                    <a:pt x="6" y="3"/>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11"/>
            <p:cNvSpPr/>
            <p:nvPr/>
          </p:nvSpPr>
          <p:spPr bwMode="auto">
            <a:xfrm flipH="1">
              <a:off x="470595" y="3019426"/>
              <a:ext cx="1228725" cy="425450"/>
            </a:xfrm>
            <a:custGeom>
              <a:avLst/>
              <a:gdLst>
                <a:gd name="T0" fmla="*/ 5 w 34"/>
                <a:gd name="T1" fmla="*/ 6 h 12"/>
                <a:gd name="T2" fmla="*/ 17 w 34"/>
                <a:gd name="T3" fmla="*/ 12 h 12"/>
                <a:gd name="T4" fmla="*/ 30 w 34"/>
                <a:gd name="T5" fmla="*/ 6 h 12"/>
                <a:gd name="T6" fmla="*/ 17 w 34"/>
                <a:gd name="T7" fmla="*/ 0 h 12"/>
                <a:gd name="T8" fmla="*/ 5 w 34"/>
                <a:gd name="T9" fmla="*/ 6 h 12"/>
              </a:gdLst>
              <a:ahLst/>
              <a:cxnLst>
                <a:cxn ang="0">
                  <a:pos x="T0" y="T1"/>
                </a:cxn>
                <a:cxn ang="0">
                  <a:pos x="T2" y="T3"/>
                </a:cxn>
                <a:cxn ang="0">
                  <a:pos x="T4" y="T5"/>
                </a:cxn>
                <a:cxn ang="0">
                  <a:pos x="T6" y="T7"/>
                </a:cxn>
                <a:cxn ang="0">
                  <a:pos x="T8" y="T9"/>
                </a:cxn>
              </a:cxnLst>
              <a:rect l="0" t="0" r="r" b="b"/>
              <a:pathLst>
                <a:path w="34" h="12">
                  <a:moveTo>
                    <a:pt x="5" y="6"/>
                  </a:moveTo>
                  <a:cubicBezTo>
                    <a:pt x="14" y="6"/>
                    <a:pt x="10" y="12"/>
                    <a:pt x="17" y="12"/>
                  </a:cubicBezTo>
                  <a:cubicBezTo>
                    <a:pt x="25" y="12"/>
                    <a:pt x="21" y="6"/>
                    <a:pt x="30" y="6"/>
                  </a:cubicBezTo>
                  <a:cubicBezTo>
                    <a:pt x="34" y="6"/>
                    <a:pt x="25" y="0"/>
                    <a:pt x="17" y="0"/>
                  </a:cubicBezTo>
                  <a:cubicBezTo>
                    <a:pt x="10" y="0"/>
                    <a:pt x="0" y="6"/>
                    <a:pt x="5" y="6"/>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4" name="Freeform 12"/>
          <p:cNvSpPr>
            <a:spLocks noChangeAspect="1"/>
          </p:cNvSpPr>
          <p:nvPr/>
        </p:nvSpPr>
        <p:spPr bwMode="auto">
          <a:xfrm flipH="1">
            <a:off x="1233585" y="2518247"/>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t" anchorCtr="0" compatLnSpc="1"/>
          <a:lstStyle/>
          <a:p>
            <a:endParaRPr lang="zh-CN" altLang="en-US"/>
          </a:p>
        </p:txBody>
      </p:sp>
      <p:sp>
        <p:nvSpPr>
          <p:cNvPr id="5" name="Freeform 15"/>
          <p:cNvSpPr>
            <a:spLocks noChangeAspect="1"/>
          </p:cNvSpPr>
          <p:nvPr/>
        </p:nvSpPr>
        <p:spPr bwMode="auto">
          <a:xfrm flipH="1">
            <a:off x="1278207" y="3292634"/>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t" anchorCtr="0" compatLnSpc="1"/>
          <a:lstStyle/>
          <a:p>
            <a:endParaRPr lang="zh-CN" altLang="en-US"/>
          </a:p>
        </p:txBody>
      </p:sp>
      <p:sp>
        <p:nvSpPr>
          <p:cNvPr id="6" name="Freeform 15"/>
          <p:cNvSpPr>
            <a:spLocks noChangeAspect="1"/>
          </p:cNvSpPr>
          <p:nvPr/>
        </p:nvSpPr>
        <p:spPr bwMode="auto">
          <a:xfrm flipH="1">
            <a:off x="1088989" y="3993359"/>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t" anchorCtr="0" compatLnSpc="1"/>
          <a:lstStyle/>
          <a:p>
            <a:endParaRPr lang="zh-CN" altLang="en-US"/>
          </a:p>
        </p:txBody>
      </p:sp>
      <p:sp>
        <p:nvSpPr>
          <p:cNvPr id="7" name="Freeform 15"/>
          <p:cNvSpPr>
            <a:spLocks noChangeAspect="1"/>
          </p:cNvSpPr>
          <p:nvPr/>
        </p:nvSpPr>
        <p:spPr bwMode="auto">
          <a:xfrm flipH="1">
            <a:off x="1607712" y="3650789"/>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t" anchorCtr="0" compatLnSpc="1"/>
          <a:lstStyle/>
          <a:p>
            <a:endParaRPr lang="zh-CN" altLang="en-US"/>
          </a:p>
        </p:txBody>
      </p:sp>
      <p:sp>
        <p:nvSpPr>
          <p:cNvPr id="16" name="文本框 8"/>
          <p:cNvSpPr txBox="1"/>
          <p:nvPr/>
        </p:nvSpPr>
        <p:spPr>
          <a:xfrm>
            <a:off x="4279428" y="1188561"/>
            <a:ext cx="4386742" cy="650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kumimoji="1" lang="zh-CN" altLang="en-US" sz="1400" dirty="0">
                <a:sym typeface="+mn-ea"/>
              </a:rPr>
              <a:t>内部授信制度是指企业在交易决策过程中执行一套科学的信用审批方法和程序</a:t>
            </a:r>
          </a:p>
        </p:txBody>
      </p:sp>
      <p:sp>
        <p:nvSpPr>
          <p:cNvPr id="17" name="Freeform 12"/>
          <p:cNvSpPr/>
          <p:nvPr/>
        </p:nvSpPr>
        <p:spPr bwMode="auto">
          <a:xfrm flipH="1">
            <a:off x="3935098" y="1268996"/>
            <a:ext cx="343694"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lstStyle/>
          <a:p>
            <a:pPr algn="ctr"/>
            <a:r>
              <a:rPr lang="en-US" altLang="zh-CN" dirty="0">
                <a:solidFill>
                  <a:schemeClr val="bg1"/>
                </a:solidFill>
              </a:rPr>
              <a:t>1</a:t>
            </a:r>
            <a:endParaRPr lang="zh-CN" altLang="en-US" dirty="0">
              <a:solidFill>
                <a:schemeClr val="bg1"/>
              </a:solidFill>
            </a:endParaRPr>
          </a:p>
        </p:txBody>
      </p:sp>
      <p:sp>
        <p:nvSpPr>
          <p:cNvPr id="19" name="文本框 8"/>
          <p:cNvSpPr txBox="1"/>
          <p:nvPr/>
        </p:nvSpPr>
        <p:spPr>
          <a:xfrm>
            <a:off x="4279428" y="2404519"/>
            <a:ext cx="4386742" cy="650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kumimoji="1" lang="zh-CN" altLang="en-US" sz="1400" dirty="0">
                <a:sym typeface="+mn-ea"/>
              </a:rPr>
              <a:t>内部授信制度的核心是对客户销售信用条件的审查及信用额度控制。</a:t>
            </a:r>
          </a:p>
        </p:txBody>
      </p:sp>
      <p:sp>
        <p:nvSpPr>
          <p:cNvPr id="20" name="Freeform 12"/>
          <p:cNvSpPr/>
          <p:nvPr/>
        </p:nvSpPr>
        <p:spPr bwMode="auto">
          <a:xfrm flipH="1">
            <a:off x="3863236" y="2517822"/>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b" anchorCtr="0" compatLnSpc="1"/>
          <a:lstStyle/>
          <a:p>
            <a:pPr algn="ctr"/>
            <a:r>
              <a:rPr lang="en-US" altLang="zh-CN" dirty="0">
                <a:solidFill>
                  <a:schemeClr val="bg1"/>
                </a:solidFill>
              </a:rPr>
              <a:t>2</a:t>
            </a:r>
            <a:endParaRPr lang="zh-CN" altLang="en-US" dirty="0">
              <a:solidFill>
                <a:schemeClr val="bg1"/>
              </a:solidFill>
            </a:endParaRPr>
          </a:p>
        </p:txBody>
      </p:sp>
      <p:sp>
        <p:nvSpPr>
          <p:cNvPr id="22" name="文本框 8"/>
          <p:cNvSpPr txBox="1"/>
          <p:nvPr/>
        </p:nvSpPr>
        <p:spPr>
          <a:xfrm>
            <a:off x="4379595" y="3716655"/>
            <a:ext cx="4394200" cy="1209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kumimoji="1" lang="zh-CN" altLang="en-US" sz="1400" dirty="0">
                <a:sym typeface="+mn-ea"/>
              </a:rPr>
              <a:t>授信管理是信用风险管理的核心工作，在企业根据客户信用等级决定给予信用时，应根据与客户以往的交易记录、履行情况和企业的信用风险政策，由专门的客户审查部门来决定其信用额度。</a:t>
            </a:r>
          </a:p>
        </p:txBody>
      </p:sp>
      <p:sp>
        <p:nvSpPr>
          <p:cNvPr id="23" name="Freeform 12"/>
          <p:cNvSpPr/>
          <p:nvPr/>
        </p:nvSpPr>
        <p:spPr bwMode="auto">
          <a:xfrm flipH="1">
            <a:off x="3922832" y="3798370"/>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lstStyle/>
          <a:p>
            <a:pPr algn="ctr"/>
            <a:r>
              <a:rPr lang="en-US" altLang="zh-CN" dirty="0">
                <a:solidFill>
                  <a:schemeClr val="bg1"/>
                </a:solidFill>
              </a:rPr>
              <a:t>3</a:t>
            </a:r>
            <a:endParaRPr lang="zh-CN" altLang="en-US" dirty="0">
              <a:solidFill>
                <a:schemeClr val="bg1"/>
              </a:solidFill>
            </a:endParaRPr>
          </a:p>
        </p:txBody>
      </p:sp>
      <p:sp>
        <p:nvSpPr>
          <p:cNvPr id="27" name="矩形 26"/>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8" name="文本框 30"/>
          <p:cNvSpPr txBox="1"/>
          <p:nvPr/>
        </p:nvSpPr>
        <p:spPr>
          <a:xfrm>
            <a:off x="262255" y="323215"/>
            <a:ext cx="6674485" cy="469296"/>
          </a:xfrm>
          <a:prstGeom prst="rect">
            <a:avLst/>
          </a:prstGeom>
          <a:noFill/>
        </p:spPr>
        <p:txBody>
          <a:bodyPr wrap="square" rtlCol="0">
            <a:spAutoFit/>
          </a:bodyPr>
          <a:lstStyle/>
          <a:p>
            <a:pPr>
              <a:lnSpc>
                <a:spcPct val="110000"/>
              </a:lnSpc>
            </a:pPr>
            <a:r>
              <a:rPr lang="zh-CN" altLang="en-US" sz="2400" dirty="0">
                <a:sym typeface="+mn-ea"/>
              </a:rPr>
              <a:t>事中控制---建立内部授信制度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p:cNvGrpSpPr/>
          <p:nvPr/>
        </p:nvGrpSpPr>
        <p:grpSpPr>
          <a:xfrm>
            <a:off x="251520" y="1508410"/>
            <a:ext cx="1295077" cy="943406"/>
            <a:chOff x="216595" y="2343151"/>
            <a:chExt cx="1952624" cy="1422400"/>
          </a:xfrm>
          <a:solidFill>
            <a:srgbClr val="000000"/>
          </a:solidFill>
        </p:grpSpPr>
        <p:sp>
          <p:nvSpPr>
            <p:cNvPr id="8" name="Freeform 5"/>
            <p:cNvSpPr/>
            <p:nvPr/>
          </p:nvSpPr>
          <p:spPr bwMode="auto">
            <a:xfrm flipH="1">
              <a:off x="686495" y="2343151"/>
              <a:ext cx="760412" cy="285750"/>
            </a:xfrm>
            <a:custGeom>
              <a:avLst/>
              <a:gdLst>
                <a:gd name="T0" fmla="*/ 0 w 21"/>
                <a:gd name="T1" fmla="*/ 6 h 8"/>
                <a:gd name="T2" fmla="*/ 2 w 21"/>
                <a:gd name="T3" fmla="*/ 8 h 8"/>
                <a:gd name="T4" fmla="*/ 19 w 21"/>
                <a:gd name="T5" fmla="*/ 8 h 8"/>
                <a:gd name="T6" fmla="*/ 21 w 21"/>
                <a:gd name="T7" fmla="*/ 6 h 8"/>
                <a:gd name="T8" fmla="*/ 21 w 21"/>
                <a:gd name="T9" fmla="*/ 1 h 8"/>
                <a:gd name="T10" fmla="*/ 19 w 21"/>
                <a:gd name="T11" fmla="*/ 0 h 8"/>
                <a:gd name="T12" fmla="*/ 2 w 21"/>
                <a:gd name="T13" fmla="*/ 0 h 8"/>
                <a:gd name="T14" fmla="*/ 0 w 21"/>
                <a:gd name="T15" fmla="*/ 1 h 8"/>
                <a:gd name="T16" fmla="*/ 0 w 21"/>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
                  <a:moveTo>
                    <a:pt x="0" y="6"/>
                  </a:moveTo>
                  <a:cubicBezTo>
                    <a:pt x="0" y="7"/>
                    <a:pt x="1" y="8"/>
                    <a:pt x="2" y="8"/>
                  </a:cubicBezTo>
                  <a:cubicBezTo>
                    <a:pt x="19" y="8"/>
                    <a:pt x="19" y="8"/>
                    <a:pt x="19" y="8"/>
                  </a:cubicBezTo>
                  <a:cubicBezTo>
                    <a:pt x="20" y="8"/>
                    <a:pt x="21" y="7"/>
                    <a:pt x="21" y="6"/>
                  </a:cubicBezTo>
                  <a:cubicBezTo>
                    <a:pt x="21" y="1"/>
                    <a:pt x="21" y="1"/>
                    <a:pt x="21" y="1"/>
                  </a:cubicBezTo>
                  <a:cubicBezTo>
                    <a:pt x="21" y="1"/>
                    <a:pt x="20" y="0"/>
                    <a:pt x="19" y="0"/>
                  </a:cubicBezTo>
                  <a:cubicBezTo>
                    <a:pt x="2" y="0"/>
                    <a:pt x="2" y="0"/>
                    <a:pt x="2" y="0"/>
                  </a:cubicBezTo>
                  <a:cubicBezTo>
                    <a:pt x="1" y="0"/>
                    <a:pt x="0" y="1"/>
                    <a:pt x="0" y="1"/>
                  </a:cubicBez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flipH="1">
              <a:off x="867470" y="2698751"/>
              <a:ext cx="398462" cy="142875"/>
            </a:xfrm>
            <a:custGeom>
              <a:avLst/>
              <a:gdLst>
                <a:gd name="T0" fmla="*/ 0 w 11"/>
                <a:gd name="T1" fmla="*/ 3 h 4"/>
                <a:gd name="T2" fmla="*/ 1 w 11"/>
                <a:gd name="T3" fmla="*/ 4 h 4"/>
                <a:gd name="T4" fmla="*/ 10 w 11"/>
                <a:gd name="T5" fmla="*/ 4 h 4"/>
                <a:gd name="T6" fmla="*/ 11 w 11"/>
                <a:gd name="T7" fmla="*/ 3 h 4"/>
                <a:gd name="T8" fmla="*/ 11 w 11"/>
                <a:gd name="T9" fmla="*/ 1 h 4"/>
                <a:gd name="T10" fmla="*/ 10 w 11"/>
                <a:gd name="T11" fmla="*/ 0 h 4"/>
                <a:gd name="T12" fmla="*/ 1 w 11"/>
                <a:gd name="T13" fmla="*/ 0 h 4"/>
                <a:gd name="T14" fmla="*/ 0 w 11"/>
                <a:gd name="T15" fmla="*/ 1 h 4"/>
                <a:gd name="T16" fmla="*/ 0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0" y="3"/>
                  </a:moveTo>
                  <a:cubicBezTo>
                    <a:pt x="0" y="4"/>
                    <a:pt x="0" y="4"/>
                    <a:pt x="1" y="4"/>
                  </a:cubicBezTo>
                  <a:cubicBezTo>
                    <a:pt x="10" y="4"/>
                    <a:pt x="10" y="4"/>
                    <a:pt x="10" y="4"/>
                  </a:cubicBezTo>
                  <a:cubicBezTo>
                    <a:pt x="11" y="4"/>
                    <a:pt x="11" y="4"/>
                    <a:pt x="11" y="3"/>
                  </a:cubicBezTo>
                  <a:cubicBezTo>
                    <a:pt x="11" y="1"/>
                    <a:pt x="11" y="1"/>
                    <a:pt x="11" y="1"/>
                  </a:cubicBezTo>
                  <a:cubicBezTo>
                    <a:pt x="11" y="0"/>
                    <a:pt x="11" y="0"/>
                    <a:pt x="10" y="0"/>
                  </a:cubicBezTo>
                  <a:cubicBezTo>
                    <a:pt x="1" y="0"/>
                    <a:pt x="1" y="0"/>
                    <a:pt x="1" y="0"/>
                  </a:cubicBezTo>
                  <a:cubicBezTo>
                    <a:pt x="0" y="0"/>
                    <a:pt x="0" y="0"/>
                    <a:pt x="0" y="1"/>
                  </a:cubicBez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10" name="Rectangle 7"/>
            <p:cNvSpPr>
              <a:spLocks noChangeArrowheads="1"/>
            </p:cNvSpPr>
            <p:nvPr/>
          </p:nvSpPr>
          <p:spPr bwMode="auto">
            <a:xfrm flipH="1">
              <a:off x="1843782" y="3694113"/>
              <a:ext cx="325437" cy="71438"/>
            </a:xfrm>
            <a:prstGeom prst="rect">
              <a:avLst/>
            </a:prstGeom>
            <a:grp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flipH="1">
              <a:off x="397570" y="2913063"/>
              <a:ext cx="180975" cy="319088"/>
            </a:xfrm>
            <a:custGeom>
              <a:avLst/>
              <a:gdLst>
                <a:gd name="T0" fmla="*/ 0 w 114"/>
                <a:gd name="T1" fmla="*/ 0 h 201"/>
                <a:gd name="T2" fmla="*/ 68 w 114"/>
                <a:gd name="T3" fmla="*/ 0 h 201"/>
                <a:gd name="T4" fmla="*/ 114 w 114"/>
                <a:gd name="T5" fmla="*/ 201 h 201"/>
                <a:gd name="T6" fmla="*/ 68 w 114"/>
                <a:gd name="T7" fmla="*/ 201 h 201"/>
                <a:gd name="T8" fmla="*/ 0 w 114"/>
                <a:gd name="T9" fmla="*/ 0 h 201"/>
              </a:gdLst>
              <a:ahLst/>
              <a:cxnLst>
                <a:cxn ang="0">
                  <a:pos x="T0" y="T1"/>
                </a:cxn>
                <a:cxn ang="0">
                  <a:pos x="T2" y="T3"/>
                </a:cxn>
                <a:cxn ang="0">
                  <a:pos x="T4" y="T5"/>
                </a:cxn>
                <a:cxn ang="0">
                  <a:pos x="T6" y="T7"/>
                </a:cxn>
                <a:cxn ang="0">
                  <a:pos x="T8" y="T9"/>
                </a:cxn>
              </a:cxnLst>
              <a:rect l="0" t="0" r="r" b="b"/>
              <a:pathLst>
                <a:path w="114" h="201">
                  <a:moveTo>
                    <a:pt x="0" y="0"/>
                  </a:moveTo>
                  <a:lnTo>
                    <a:pt x="68" y="0"/>
                  </a:lnTo>
                  <a:lnTo>
                    <a:pt x="114" y="201"/>
                  </a:lnTo>
                  <a:lnTo>
                    <a:pt x="68" y="20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flipH="1">
              <a:off x="216595" y="2913063"/>
              <a:ext cx="180975" cy="319088"/>
            </a:xfrm>
            <a:custGeom>
              <a:avLst/>
              <a:gdLst>
                <a:gd name="T0" fmla="*/ 0 w 114"/>
                <a:gd name="T1" fmla="*/ 0 h 201"/>
                <a:gd name="T2" fmla="*/ 68 w 114"/>
                <a:gd name="T3" fmla="*/ 0 h 201"/>
                <a:gd name="T4" fmla="*/ 114 w 114"/>
                <a:gd name="T5" fmla="*/ 201 h 201"/>
                <a:gd name="T6" fmla="*/ 45 w 114"/>
                <a:gd name="T7" fmla="*/ 201 h 201"/>
                <a:gd name="T8" fmla="*/ 0 w 114"/>
                <a:gd name="T9" fmla="*/ 0 h 201"/>
              </a:gdLst>
              <a:ahLst/>
              <a:cxnLst>
                <a:cxn ang="0">
                  <a:pos x="T0" y="T1"/>
                </a:cxn>
                <a:cxn ang="0">
                  <a:pos x="T2" y="T3"/>
                </a:cxn>
                <a:cxn ang="0">
                  <a:pos x="T4" y="T5"/>
                </a:cxn>
                <a:cxn ang="0">
                  <a:pos x="T6" y="T7"/>
                </a:cxn>
                <a:cxn ang="0">
                  <a:pos x="T8" y="T9"/>
                </a:cxn>
              </a:cxnLst>
              <a:rect l="0" t="0" r="r" b="b"/>
              <a:pathLst>
                <a:path w="114" h="201">
                  <a:moveTo>
                    <a:pt x="0" y="0"/>
                  </a:moveTo>
                  <a:lnTo>
                    <a:pt x="68" y="0"/>
                  </a:lnTo>
                  <a:lnTo>
                    <a:pt x="114" y="201"/>
                  </a:lnTo>
                  <a:lnTo>
                    <a:pt x="45" y="20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10"/>
            <p:cNvSpPr/>
            <p:nvPr/>
          </p:nvSpPr>
          <p:spPr bwMode="auto">
            <a:xfrm flipH="1">
              <a:off x="542032" y="2913063"/>
              <a:ext cx="1627187" cy="709613"/>
            </a:xfrm>
            <a:custGeom>
              <a:avLst/>
              <a:gdLst>
                <a:gd name="T0" fmla="*/ 6 w 45"/>
                <a:gd name="T1" fmla="*/ 3 h 20"/>
                <a:gd name="T2" fmla="*/ 17 w 45"/>
                <a:gd name="T3" fmla="*/ 0 h 20"/>
                <a:gd name="T4" fmla="*/ 42 w 45"/>
                <a:gd name="T5" fmla="*/ 0 h 20"/>
                <a:gd name="T6" fmla="*/ 45 w 45"/>
                <a:gd name="T7" fmla="*/ 9 h 20"/>
                <a:gd name="T8" fmla="*/ 17 w 45"/>
                <a:gd name="T9" fmla="*/ 9 h 20"/>
                <a:gd name="T10" fmla="*/ 9 w 45"/>
                <a:gd name="T11" fmla="*/ 16 h 20"/>
                <a:gd name="T12" fmla="*/ 9 w 45"/>
                <a:gd name="T13" fmla="*/ 20 h 20"/>
                <a:gd name="T14" fmla="*/ 0 w 45"/>
                <a:gd name="T15" fmla="*/ 20 h 20"/>
                <a:gd name="T16" fmla="*/ 0 w 45"/>
                <a:gd name="T17" fmla="*/ 16 h 20"/>
                <a:gd name="T18" fmla="*/ 6 w 45"/>
                <a:gd name="T1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0">
                  <a:moveTo>
                    <a:pt x="6" y="3"/>
                  </a:moveTo>
                  <a:cubicBezTo>
                    <a:pt x="10" y="0"/>
                    <a:pt x="14" y="0"/>
                    <a:pt x="17" y="0"/>
                  </a:cubicBezTo>
                  <a:cubicBezTo>
                    <a:pt x="42" y="0"/>
                    <a:pt x="42" y="0"/>
                    <a:pt x="42" y="0"/>
                  </a:cubicBezTo>
                  <a:cubicBezTo>
                    <a:pt x="45" y="9"/>
                    <a:pt x="45" y="9"/>
                    <a:pt x="45" y="9"/>
                  </a:cubicBezTo>
                  <a:cubicBezTo>
                    <a:pt x="17" y="9"/>
                    <a:pt x="17" y="9"/>
                    <a:pt x="17" y="9"/>
                  </a:cubicBezTo>
                  <a:cubicBezTo>
                    <a:pt x="11" y="9"/>
                    <a:pt x="9" y="11"/>
                    <a:pt x="9" y="16"/>
                  </a:cubicBezTo>
                  <a:cubicBezTo>
                    <a:pt x="9" y="20"/>
                    <a:pt x="9" y="20"/>
                    <a:pt x="9" y="20"/>
                  </a:cubicBezTo>
                  <a:cubicBezTo>
                    <a:pt x="0" y="20"/>
                    <a:pt x="0" y="20"/>
                    <a:pt x="0" y="20"/>
                  </a:cubicBezTo>
                  <a:cubicBezTo>
                    <a:pt x="0" y="16"/>
                    <a:pt x="0" y="16"/>
                    <a:pt x="0" y="16"/>
                  </a:cubicBezTo>
                  <a:cubicBezTo>
                    <a:pt x="0" y="10"/>
                    <a:pt x="2" y="5"/>
                    <a:pt x="6" y="3"/>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11"/>
            <p:cNvSpPr/>
            <p:nvPr/>
          </p:nvSpPr>
          <p:spPr bwMode="auto">
            <a:xfrm flipH="1">
              <a:off x="470595" y="3019426"/>
              <a:ext cx="1228725" cy="425450"/>
            </a:xfrm>
            <a:custGeom>
              <a:avLst/>
              <a:gdLst>
                <a:gd name="T0" fmla="*/ 5 w 34"/>
                <a:gd name="T1" fmla="*/ 6 h 12"/>
                <a:gd name="T2" fmla="*/ 17 w 34"/>
                <a:gd name="T3" fmla="*/ 12 h 12"/>
                <a:gd name="T4" fmla="*/ 30 w 34"/>
                <a:gd name="T5" fmla="*/ 6 h 12"/>
                <a:gd name="T6" fmla="*/ 17 w 34"/>
                <a:gd name="T7" fmla="*/ 0 h 12"/>
                <a:gd name="T8" fmla="*/ 5 w 34"/>
                <a:gd name="T9" fmla="*/ 6 h 12"/>
              </a:gdLst>
              <a:ahLst/>
              <a:cxnLst>
                <a:cxn ang="0">
                  <a:pos x="T0" y="T1"/>
                </a:cxn>
                <a:cxn ang="0">
                  <a:pos x="T2" y="T3"/>
                </a:cxn>
                <a:cxn ang="0">
                  <a:pos x="T4" y="T5"/>
                </a:cxn>
                <a:cxn ang="0">
                  <a:pos x="T6" y="T7"/>
                </a:cxn>
                <a:cxn ang="0">
                  <a:pos x="T8" y="T9"/>
                </a:cxn>
              </a:cxnLst>
              <a:rect l="0" t="0" r="r" b="b"/>
              <a:pathLst>
                <a:path w="34" h="12">
                  <a:moveTo>
                    <a:pt x="5" y="6"/>
                  </a:moveTo>
                  <a:cubicBezTo>
                    <a:pt x="14" y="6"/>
                    <a:pt x="10" y="12"/>
                    <a:pt x="17" y="12"/>
                  </a:cubicBezTo>
                  <a:cubicBezTo>
                    <a:pt x="25" y="12"/>
                    <a:pt x="21" y="6"/>
                    <a:pt x="30" y="6"/>
                  </a:cubicBezTo>
                  <a:cubicBezTo>
                    <a:pt x="34" y="6"/>
                    <a:pt x="25" y="0"/>
                    <a:pt x="17" y="0"/>
                  </a:cubicBezTo>
                  <a:cubicBezTo>
                    <a:pt x="10" y="0"/>
                    <a:pt x="0" y="6"/>
                    <a:pt x="5" y="6"/>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4" name="Freeform 12"/>
          <p:cNvSpPr>
            <a:spLocks noChangeAspect="1"/>
          </p:cNvSpPr>
          <p:nvPr/>
        </p:nvSpPr>
        <p:spPr bwMode="auto">
          <a:xfrm flipH="1">
            <a:off x="1233585" y="2518247"/>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t" anchorCtr="0" compatLnSpc="1"/>
          <a:lstStyle/>
          <a:p>
            <a:endParaRPr lang="zh-CN" altLang="en-US"/>
          </a:p>
        </p:txBody>
      </p:sp>
      <p:sp>
        <p:nvSpPr>
          <p:cNvPr id="5" name="Freeform 15"/>
          <p:cNvSpPr>
            <a:spLocks noChangeAspect="1"/>
          </p:cNvSpPr>
          <p:nvPr/>
        </p:nvSpPr>
        <p:spPr bwMode="auto">
          <a:xfrm flipH="1">
            <a:off x="1278207" y="3292634"/>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t" anchorCtr="0" compatLnSpc="1"/>
          <a:lstStyle/>
          <a:p>
            <a:endParaRPr lang="zh-CN" altLang="en-US"/>
          </a:p>
        </p:txBody>
      </p:sp>
      <p:sp>
        <p:nvSpPr>
          <p:cNvPr id="6" name="Freeform 15"/>
          <p:cNvSpPr>
            <a:spLocks noChangeAspect="1"/>
          </p:cNvSpPr>
          <p:nvPr/>
        </p:nvSpPr>
        <p:spPr bwMode="auto">
          <a:xfrm flipH="1">
            <a:off x="1088989" y="3993359"/>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t" anchorCtr="0" compatLnSpc="1"/>
          <a:lstStyle/>
          <a:p>
            <a:endParaRPr lang="zh-CN" altLang="en-US"/>
          </a:p>
        </p:txBody>
      </p:sp>
      <p:sp>
        <p:nvSpPr>
          <p:cNvPr id="7" name="Freeform 15"/>
          <p:cNvSpPr>
            <a:spLocks noChangeAspect="1"/>
          </p:cNvSpPr>
          <p:nvPr/>
        </p:nvSpPr>
        <p:spPr bwMode="auto">
          <a:xfrm flipH="1">
            <a:off x="1607712" y="3650789"/>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t" anchorCtr="0" compatLnSpc="1"/>
          <a:lstStyle/>
          <a:p>
            <a:endParaRPr lang="zh-CN" altLang="en-US"/>
          </a:p>
        </p:txBody>
      </p:sp>
      <p:sp>
        <p:nvSpPr>
          <p:cNvPr id="16" name="文本框 8"/>
          <p:cNvSpPr txBox="1"/>
          <p:nvPr/>
        </p:nvSpPr>
        <p:spPr>
          <a:xfrm>
            <a:off x="4279428" y="1373346"/>
            <a:ext cx="4386742" cy="370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kumimoji="1" lang="zh-CN" altLang="en-US" sz="1400" dirty="0">
                <a:sym typeface="+mn-ea"/>
              </a:rPr>
              <a:t>综合性销售分类账管理制度</a:t>
            </a:r>
          </a:p>
        </p:txBody>
      </p:sp>
      <p:sp>
        <p:nvSpPr>
          <p:cNvPr id="17" name="Freeform 12"/>
          <p:cNvSpPr/>
          <p:nvPr/>
        </p:nvSpPr>
        <p:spPr bwMode="auto">
          <a:xfrm flipH="1">
            <a:off x="3935098" y="1268996"/>
            <a:ext cx="343694"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lstStyle/>
          <a:p>
            <a:pPr algn="ctr"/>
            <a:r>
              <a:rPr lang="en-US" altLang="zh-CN" dirty="0">
                <a:solidFill>
                  <a:schemeClr val="bg1"/>
                </a:solidFill>
              </a:rPr>
              <a:t>1</a:t>
            </a:r>
            <a:endParaRPr lang="zh-CN" altLang="en-US" dirty="0">
              <a:solidFill>
                <a:schemeClr val="bg1"/>
              </a:solidFill>
            </a:endParaRPr>
          </a:p>
        </p:txBody>
      </p:sp>
      <p:sp>
        <p:nvSpPr>
          <p:cNvPr id="19" name="文本框 8"/>
          <p:cNvSpPr txBox="1"/>
          <p:nvPr/>
        </p:nvSpPr>
        <p:spPr>
          <a:xfrm>
            <a:off x="4375313" y="2243229"/>
            <a:ext cx="4386742" cy="370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kumimoji="1" lang="zh-CN" altLang="en-US" sz="1400" dirty="0">
                <a:sym typeface="+mn-ea"/>
              </a:rPr>
              <a:t>账龄控制制度</a:t>
            </a:r>
          </a:p>
        </p:txBody>
      </p:sp>
      <p:sp>
        <p:nvSpPr>
          <p:cNvPr id="20" name="Freeform 12"/>
          <p:cNvSpPr/>
          <p:nvPr/>
        </p:nvSpPr>
        <p:spPr bwMode="auto">
          <a:xfrm flipH="1">
            <a:off x="3954041" y="2239057"/>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b" anchorCtr="0" compatLnSpc="1"/>
          <a:lstStyle/>
          <a:p>
            <a:pPr algn="ctr"/>
            <a:r>
              <a:rPr lang="en-US" altLang="zh-CN" dirty="0">
                <a:solidFill>
                  <a:schemeClr val="bg1"/>
                </a:solidFill>
              </a:rPr>
              <a:t>2</a:t>
            </a:r>
            <a:endParaRPr lang="zh-CN" altLang="en-US" dirty="0">
              <a:solidFill>
                <a:schemeClr val="bg1"/>
              </a:solidFill>
            </a:endParaRPr>
          </a:p>
        </p:txBody>
      </p:sp>
      <p:sp>
        <p:nvSpPr>
          <p:cNvPr id="22" name="文本框 8"/>
          <p:cNvSpPr txBox="1"/>
          <p:nvPr/>
        </p:nvSpPr>
        <p:spPr>
          <a:xfrm>
            <a:off x="4380393" y="3280004"/>
            <a:ext cx="4185516" cy="370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kumimoji="1" lang="zh-CN" altLang="en-US" sz="1400" dirty="0">
                <a:sym typeface="+mn-ea"/>
              </a:rPr>
              <a:t>欠款催收制度</a:t>
            </a:r>
            <a:endParaRPr lang="zh-CN" altLang="en-US" sz="1400" dirty="0">
              <a:solidFill>
                <a:srgbClr val="000000"/>
              </a:solidFill>
            </a:endParaRPr>
          </a:p>
        </p:txBody>
      </p:sp>
      <p:sp>
        <p:nvSpPr>
          <p:cNvPr id="23" name="Freeform 12"/>
          <p:cNvSpPr/>
          <p:nvPr/>
        </p:nvSpPr>
        <p:spPr bwMode="auto">
          <a:xfrm flipH="1">
            <a:off x="3953947" y="4008555"/>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lstStyle/>
          <a:p>
            <a:pPr algn="ctr"/>
            <a:r>
              <a:rPr lang="en-US" dirty="0">
                <a:solidFill>
                  <a:schemeClr val="bg1"/>
                </a:solidFill>
              </a:rPr>
              <a:t>4</a:t>
            </a:r>
          </a:p>
        </p:txBody>
      </p:sp>
      <p:sp>
        <p:nvSpPr>
          <p:cNvPr id="27" name="矩形 26"/>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8" name="文本框 30"/>
          <p:cNvSpPr txBox="1"/>
          <p:nvPr/>
        </p:nvSpPr>
        <p:spPr>
          <a:xfrm>
            <a:off x="262255" y="323215"/>
            <a:ext cx="6674485" cy="469296"/>
          </a:xfrm>
          <a:prstGeom prst="rect">
            <a:avLst/>
          </a:prstGeom>
          <a:noFill/>
        </p:spPr>
        <p:txBody>
          <a:bodyPr wrap="square" rtlCol="0">
            <a:spAutoFit/>
          </a:bodyPr>
          <a:lstStyle/>
          <a:p>
            <a:pPr>
              <a:lnSpc>
                <a:spcPct val="110000"/>
              </a:lnSpc>
            </a:pPr>
            <a:r>
              <a:rPr lang="zh-CN" altLang="en-US" sz="2400" dirty="0">
                <a:sym typeface="+mn-ea"/>
              </a:rPr>
              <a:t>事后控制---完善应收账款管理制度</a:t>
            </a:r>
          </a:p>
        </p:txBody>
      </p:sp>
      <p:sp>
        <p:nvSpPr>
          <p:cNvPr id="2" name="Freeform 12"/>
          <p:cNvSpPr/>
          <p:nvPr/>
        </p:nvSpPr>
        <p:spPr bwMode="auto">
          <a:xfrm flipH="1">
            <a:off x="3953947" y="3148130"/>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lstStyle/>
          <a:p>
            <a:pPr algn="ctr"/>
            <a:r>
              <a:rPr lang="en-US" altLang="zh-CN" dirty="0">
                <a:solidFill>
                  <a:schemeClr val="bg1"/>
                </a:solidFill>
              </a:rPr>
              <a:t>3</a:t>
            </a:r>
            <a:endParaRPr lang="zh-CN" altLang="en-US" dirty="0">
              <a:solidFill>
                <a:schemeClr val="bg1"/>
              </a:solidFill>
            </a:endParaRPr>
          </a:p>
        </p:txBody>
      </p:sp>
      <p:sp>
        <p:nvSpPr>
          <p:cNvPr id="100" name="文本框 99"/>
          <p:cNvSpPr txBox="1"/>
          <p:nvPr/>
        </p:nvSpPr>
        <p:spPr>
          <a:xfrm>
            <a:off x="4380230" y="4197985"/>
            <a:ext cx="5080000" cy="306705"/>
          </a:xfrm>
          <a:prstGeom prst="rect">
            <a:avLst/>
          </a:prstGeom>
          <a:noFill/>
          <a:ln w="9525">
            <a:noFill/>
          </a:ln>
        </p:spPr>
        <p:txBody>
          <a:bodyPr>
            <a:spAutoFit/>
          </a:bodyPr>
          <a:lstStyle/>
          <a:p>
            <a:pPr indent="0"/>
            <a:r>
              <a:rPr kumimoji="1" lang="zh-CN" altLang="en-US" sz="1400" b="0" dirty="0"/>
              <a:t>销售信用客户监控制度</a:t>
            </a:r>
            <a:endParaRPr kumimoji="1" lang="zh-CN" altLang="en-US" sz="1400" dirty="0"/>
          </a:p>
        </p:txBody>
      </p:sp>
    </p:spTree>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0" y="0"/>
            <a:ext cx="2370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8906933" y="0"/>
            <a:ext cx="2370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5400000">
            <a:off x="4453467" y="-4453466"/>
            <a:ext cx="237067" cy="9144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5400000">
            <a:off x="4453467" y="452966"/>
            <a:ext cx="237067" cy="9144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 y="2254250"/>
            <a:ext cx="1270001" cy="635000"/>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7873999" y="2254250"/>
            <a:ext cx="1270001" cy="635000"/>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2286000" y="2229496"/>
            <a:ext cx="4572000" cy="707886"/>
          </a:xfrm>
          <a:prstGeom prst="rect">
            <a:avLst/>
          </a:prstGeom>
          <a:ln>
            <a:noFill/>
          </a:ln>
        </p:spPr>
        <p:txBody>
          <a:bodyPr>
            <a:spAutoFit/>
          </a:bodyPr>
          <a:lstStyle/>
          <a:p>
            <a:pPr algn="ctr"/>
            <a:r>
              <a:rPr kumimoji="1" lang="en-US" altLang="zh-CN" sz="4000" dirty="0">
                <a:solidFill>
                  <a:srgbClr val="FFFFFF"/>
                </a:solidFill>
              </a:rPr>
              <a:t>THANK</a:t>
            </a:r>
            <a:r>
              <a:rPr kumimoji="1" lang="zh-CN" altLang="en-US" sz="4000" dirty="0">
                <a:solidFill>
                  <a:srgbClr val="FFFFFF"/>
                </a:solidFill>
              </a:rPr>
              <a:t> </a:t>
            </a:r>
            <a:r>
              <a:rPr kumimoji="1" lang="en-US" altLang="zh-CN" sz="4000" dirty="0">
                <a:solidFill>
                  <a:srgbClr val="FFFFFF"/>
                </a:solidFill>
              </a:rPr>
              <a:t>YOU</a:t>
            </a:r>
          </a:p>
        </p:txBody>
      </p:sp>
      <p:sp>
        <p:nvSpPr>
          <p:cNvPr id="13" name="矩形 12"/>
          <p:cNvSpPr/>
          <p:nvPr/>
        </p:nvSpPr>
        <p:spPr>
          <a:xfrm>
            <a:off x="3761526" y="3840203"/>
            <a:ext cx="1620957" cy="338554"/>
          </a:xfrm>
          <a:prstGeom prst="rect">
            <a:avLst/>
          </a:prstGeom>
          <a:ln>
            <a:noFill/>
          </a:ln>
        </p:spPr>
        <p:txBody>
          <a:bodyPr wrap="none">
            <a:spAutoFit/>
          </a:bodyPr>
          <a:lstStyle/>
          <a:p>
            <a:pPr algn="ctr"/>
            <a:r>
              <a:rPr kumimoji="1" lang="zh-CN" altLang="en-US" sz="1600" dirty="0">
                <a:solidFill>
                  <a:srgbClr val="FFFFFF"/>
                </a:solidFill>
              </a:rPr>
              <a:t>主讲人：卢光荣</a:t>
            </a:r>
            <a:endParaRPr kumimoji="1" lang="en-US" altLang="zh-CN" sz="1600" dirty="0">
              <a:solidFill>
                <a:srgbClr val="FFFFFF"/>
              </a:solidFill>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947" y="910646"/>
            <a:ext cx="3166415" cy="8011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矩形 6"/>
          <p:cNvSpPr/>
          <p:nvPr/>
        </p:nvSpPr>
        <p:spPr>
          <a:xfrm>
            <a:off x="3508744" y="6626"/>
            <a:ext cx="563525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3819190" y="370882"/>
            <a:ext cx="639919" cy="584775"/>
          </a:xfrm>
          <a:prstGeom prst="rect">
            <a:avLst/>
          </a:prstGeom>
          <a:noFill/>
        </p:spPr>
        <p:txBody>
          <a:bodyPr wrap="none" rtlCol="0">
            <a:spAutoFit/>
          </a:bodyPr>
          <a:lstStyle/>
          <a:p>
            <a:r>
              <a:rPr kumimoji="1" lang="en-US" altLang="zh-CN" sz="3200" dirty="0">
                <a:solidFill>
                  <a:srgbClr val="1E2327"/>
                </a:solidFill>
              </a:rPr>
              <a:t>01</a:t>
            </a:r>
            <a:endParaRPr kumimoji="1" lang="zh-CN" altLang="en-US" sz="3200" dirty="0">
              <a:solidFill>
                <a:srgbClr val="1E2327"/>
              </a:solidFill>
            </a:endParaRPr>
          </a:p>
        </p:txBody>
      </p:sp>
      <p:sp>
        <p:nvSpPr>
          <p:cNvPr id="17" name="文本框 16"/>
          <p:cNvSpPr txBox="1"/>
          <p:nvPr/>
        </p:nvSpPr>
        <p:spPr>
          <a:xfrm>
            <a:off x="4689863" y="1246096"/>
            <a:ext cx="4952078" cy="460375"/>
          </a:xfrm>
          <a:prstGeom prst="rect">
            <a:avLst/>
          </a:prstGeom>
          <a:noFill/>
        </p:spPr>
        <p:txBody>
          <a:bodyPr wrap="square" rtlCol="0" anchor="ctr">
            <a:spAutoFit/>
          </a:bodyPr>
          <a:lstStyle/>
          <a:p>
            <a:r>
              <a:rPr kumimoji="1" lang="zh-CN" altLang="en-US" sz="2400" b="1" dirty="0">
                <a:solidFill>
                  <a:srgbClr val="1E2327"/>
                </a:solidFill>
                <a:sym typeface="+mn-ea"/>
              </a:rPr>
              <a:t>企业信用管理的主要内容</a:t>
            </a:r>
            <a:endParaRPr kumimoji="1" lang="zh-CN" altLang="en-US" sz="2400" b="1" dirty="0"/>
          </a:p>
        </p:txBody>
      </p:sp>
      <p:cxnSp>
        <p:nvCxnSpPr>
          <p:cNvPr id="18" name="直线连接符 17"/>
          <p:cNvCxnSpPr/>
          <p:nvPr/>
        </p:nvCxnSpPr>
        <p:spPr>
          <a:xfrm>
            <a:off x="4557427" y="455316"/>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4686337" y="2020473"/>
            <a:ext cx="4454322" cy="902970"/>
          </a:xfrm>
          <a:prstGeom prst="rect">
            <a:avLst/>
          </a:prstGeom>
          <a:noFill/>
        </p:spPr>
        <p:txBody>
          <a:bodyPr wrap="square" rtlCol="0" anchor="ctr">
            <a:spAutoFit/>
          </a:bodyPr>
          <a:lstStyle/>
          <a:p>
            <a:pPr>
              <a:lnSpc>
                <a:spcPct val="110000"/>
              </a:lnSpc>
            </a:pPr>
            <a:r>
              <a:rPr kumimoji="1" lang="zh-CN" altLang="en-US" sz="2400" b="1" dirty="0">
                <a:solidFill>
                  <a:schemeClr val="accent4">
                    <a:lumMod val="10000"/>
                  </a:schemeClr>
                </a:solidFill>
                <a:sym typeface="+mn-ea"/>
              </a:rPr>
              <a:t>信用管理体系存在问题分析</a:t>
            </a:r>
          </a:p>
          <a:p>
            <a:pPr>
              <a:lnSpc>
                <a:spcPct val="110000"/>
              </a:lnSpc>
            </a:pPr>
            <a:endParaRPr kumimoji="1" lang="zh-CN" altLang="en-US" sz="2400" b="1" dirty="0">
              <a:solidFill>
                <a:schemeClr val="accent4">
                  <a:lumMod val="10000"/>
                </a:schemeClr>
              </a:solidFill>
              <a:sym typeface="+mn-ea"/>
            </a:endParaRPr>
          </a:p>
        </p:txBody>
      </p:sp>
      <p:cxnSp>
        <p:nvCxnSpPr>
          <p:cNvPr id="22" name="直线连接符 21"/>
          <p:cNvCxnSpPr/>
          <p:nvPr/>
        </p:nvCxnSpPr>
        <p:spPr>
          <a:xfrm>
            <a:off x="4586165" y="2020698"/>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文本框 23"/>
          <p:cNvSpPr txBox="1"/>
          <p:nvPr/>
        </p:nvSpPr>
        <p:spPr>
          <a:xfrm>
            <a:off x="4689863" y="2775213"/>
            <a:ext cx="4158422" cy="497205"/>
          </a:xfrm>
          <a:prstGeom prst="rect">
            <a:avLst/>
          </a:prstGeom>
          <a:noFill/>
        </p:spPr>
        <p:txBody>
          <a:bodyPr wrap="square" rtlCol="0" anchor="ctr">
            <a:spAutoFit/>
          </a:bodyPr>
          <a:lstStyle/>
          <a:p>
            <a:pPr>
              <a:lnSpc>
                <a:spcPct val="110000"/>
              </a:lnSpc>
            </a:pPr>
            <a:r>
              <a:rPr kumimoji="1" lang="zh-CN" altLang="en-US" sz="2400" b="1" dirty="0">
                <a:solidFill>
                  <a:srgbClr val="1E2327"/>
                </a:solidFill>
                <a:sym typeface="+mn-ea"/>
              </a:rPr>
              <a:t>企业信用管理体系的</a:t>
            </a:r>
            <a:r>
              <a:rPr kumimoji="1" lang="zh-CN" altLang="en-US" sz="2400" b="1" dirty="0">
                <a:solidFill>
                  <a:srgbClr val="1E2327"/>
                </a:solidFill>
              </a:rPr>
              <a:t>重要性</a:t>
            </a:r>
          </a:p>
        </p:txBody>
      </p:sp>
      <p:cxnSp>
        <p:nvCxnSpPr>
          <p:cNvPr id="26" name="直线连接符 25"/>
          <p:cNvCxnSpPr/>
          <p:nvPr/>
        </p:nvCxnSpPr>
        <p:spPr>
          <a:xfrm>
            <a:off x="4584589" y="2793560"/>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文本框 27"/>
          <p:cNvSpPr txBox="1"/>
          <p:nvPr/>
        </p:nvSpPr>
        <p:spPr>
          <a:xfrm>
            <a:off x="4709545" y="3502808"/>
            <a:ext cx="4540781" cy="497205"/>
          </a:xfrm>
          <a:prstGeom prst="rect">
            <a:avLst/>
          </a:prstGeom>
          <a:noFill/>
        </p:spPr>
        <p:txBody>
          <a:bodyPr wrap="square" rtlCol="0" anchor="ctr">
            <a:spAutoFit/>
          </a:bodyPr>
          <a:lstStyle/>
          <a:p>
            <a:pPr>
              <a:lnSpc>
                <a:spcPct val="110000"/>
              </a:lnSpc>
            </a:pPr>
            <a:r>
              <a:rPr kumimoji="1" lang="zh-CN" altLang="en-US" sz="2400" b="1" dirty="0">
                <a:solidFill>
                  <a:srgbClr val="1E2327"/>
                </a:solidFill>
              </a:rPr>
              <a:t>如何提高</a:t>
            </a:r>
            <a:r>
              <a:rPr kumimoji="1" lang="zh-CN" altLang="en-US" sz="2400" b="1" dirty="0">
                <a:solidFill>
                  <a:srgbClr val="1E2327"/>
                </a:solidFill>
                <a:sym typeface="+mn-ea"/>
              </a:rPr>
              <a:t>企业信用管理能力</a:t>
            </a:r>
            <a:endParaRPr kumimoji="1" lang="zh-CN" altLang="en-US" sz="2400" b="1" dirty="0">
              <a:solidFill>
                <a:srgbClr val="1E2327"/>
              </a:solidFill>
            </a:endParaRPr>
          </a:p>
        </p:txBody>
      </p:sp>
      <p:cxnSp>
        <p:nvCxnSpPr>
          <p:cNvPr id="30" name="直线连接符 29"/>
          <p:cNvCxnSpPr/>
          <p:nvPr/>
        </p:nvCxnSpPr>
        <p:spPr>
          <a:xfrm>
            <a:off x="4583009" y="3521153"/>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97" y="78620"/>
            <a:ext cx="1457609" cy="368817"/>
          </a:xfrm>
          <a:prstGeom prst="rect">
            <a:avLst/>
          </a:prstGeom>
        </p:spPr>
      </p:pic>
      <p:sp>
        <p:nvSpPr>
          <p:cNvPr id="19" name="文本框 18"/>
          <p:cNvSpPr txBox="1"/>
          <p:nvPr/>
        </p:nvSpPr>
        <p:spPr>
          <a:xfrm>
            <a:off x="4672035" y="458452"/>
            <a:ext cx="4482593" cy="497205"/>
          </a:xfrm>
          <a:prstGeom prst="rect">
            <a:avLst/>
          </a:prstGeom>
          <a:noFill/>
        </p:spPr>
        <p:txBody>
          <a:bodyPr wrap="square" rtlCol="0" anchor="ctr">
            <a:spAutoFit/>
          </a:bodyPr>
          <a:lstStyle/>
          <a:p>
            <a:pPr>
              <a:lnSpc>
                <a:spcPct val="110000"/>
              </a:lnSpc>
            </a:pPr>
            <a:r>
              <a:rPr kumimoji="1" lang="zh-CN" altLang="en-US" sz="2400" b="1" dirty="0">
                <a:solidFill>
                  <a:srgbClr val="1E2327"/>
                </a:solidFill>
              </a:rPr>
              <a:t>企业信用管理的概述</a:t>
            </a:r>
          </a:p>
        </p:txBody>
      </p:sp>
      <p:cxnSp>
        <p:nvCxnSpPr>
          <p:cNvPr id="31" name="直线连接符 30"/>
          <p:cNvCxnSpPr/>
          <p:nvPr/>
        </p:nvCxnSpPr>
        <p:spPr>
          <a:xfrm>
            <a:off x="4575594" y="1222491"/>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文本框 33"/>
          <p:cNvSpPr txBox="1"/>
          <p:nvPr/>
        </p:nvSpPr>
        <p:spPr>
          <a:xfrm>
            <a:off x="3808557" y="1222491"/>
            <a:ext cx="639919" cy="584775"/>
          </a:xfrm>
          <a:prstGeom prst="rect">
            <a:avLst/>
          </a:prstGeom>
          <a:noFill/>
        </p:spPr>
        <p:txBody>
          <a:bodyPr wrap="none" rtlCol="0">
            <a:spAutoFit/>
          </a:bodyPr>
          <a:lstStyle/>
          <a:p>
            <a:r>
              <a:rPr kumimoji="1" lang="en-US" altLang="zh-CN" sz="3200" dirty="0">
                <a:solidFill>
                  <a:srgbClr val="1E2327"/>
                </a:solidFill>
              </a:rPr>
              <a:t>02</a:t>
            </a:r>
            <a:endParaRPr kumimoji="1" lang="zh-CN" altLang="en-US" sz="3200" dirty="0">
              <a:solidFill>
                <a:srgbClr val="1E2327"/>
              </a:solidFill>
            </a:endParaRPr>
          </a:p>
        </p:txBody>
      </p:sp>
      <p:sp>
        <p:nvSpPr>
          <p:cNvPr id="35" name="文本框 34"/>
          <p:cNvSpPr txBox="1"/>
          <p:nvPr/>
        </p:nvSpPr>
        <p:spPr>
          <a:xfrm>
            <a:off x="3819190" y="2020473"/>
            <a:ext cx="639919" cy="584775"/>
          </a:xfrm>
          <a:prstGeom prst="rect">
            <a:avLst/>
          </a:prstGeom>
          <a:noFill/>
        </p:spPr>
        <p:txBody>
          <a:bodyPr wrap="none" rtlCol="0">
            <a:spAutoFit/>
          </a:bodyPr>
          <a:lstStyle/>
          <a:p>
            <a:r>
              <a:rPr kumimoji="1" lang="en-US" altLang="zh-CN" sz="3200" dirty="0">
                <a:solidFill>
                  <a:srgbClr val="1E2327"/>
                </a:solidFill>
              </a:rPr>
              <a:t>03</a:t>
            </a:r>
            <a:endParaRPr kumimoji="1" lang="zh-CN" altLang="en-US" sz="3200" dirty="0">
              <a:solidFill>
                <a:srgbClr val="1E2327"/>
              </a:solidFill>
            </a:endParaRPr>
          </a:p>
        </p:txBody>
      </p:sp>
      <p:sp>
        <p:nvSpPr>
          <p:cNvPr id="36" name="文本框 35"/>
          <p:cNvSpPr txBox="1"/>
          <p:nvPr/>
        </p:nvSpPr>
        <p:spPr>
          <a:xfrm>
            <a:off x="3819190" y="2775213"/>
            <a:ext cx="639919" cy="584775"/>
          </a:xfrm>
          <a:prstGeom prst="rect">
            <a:avLst/>
          </a:prstGeom>
          <a:noFill/>
        </p:spPr>
        <p:txBody>
          <a:bodyPr wrap="none" rtlCol="0">
            <a:spAutoFit/>
          </a:bodyPr>
          <a:lstStyle/>
          <a:p>
            <a:r>
              <a:rPr kumimoji="1" lang="en-US" altLang="zh-CN" sz="3200" dirty="0">
                <a:solidFill>
                  <a:srgbClr val="1E2327"/>
                </a:solidFill>
              </a:rPr>
              <a:t>04</a:t>
            </a:r>
            <a:endParaRPr kumimoji="1" lang="zh-CN" altLang="en-US" sz="3200" dirty="0">
              <a:solidFill>
                <a:srgbClr val="1E2327"/>
              </a:solidFill>
            </a:endParaRPr>
          </a:p>
        </p:txBody>
      </p:sp>
      <p:sp>
        <p:nvSpPr>
          <p:cNvPr id="37" name="文本框 36"/>
          <p:cNvSpPr txBox="1"/>
          <p:nvPr/>
        </p:nvSpPr>
        <p:spPr>
          <a:xfrm>
            <a:off x="3819190" y="3502808"/>
            <a:ext cx="639919" cy="584775"/>
          </a:xfrm>
          <a:prstGeom prst="rect">
            <a:avLst/>
          </a:prstGeom>
          <a:noFill/>
        </p:spPr>
        <p:txBody>
          <a:bodyPr wrap="none" rtlCol="0">
            <a:spAutoFit/>
          </a:bodyPr>
          <a:lstStyle/>
          <a:p>
            <a:r>
              <a:rPr kumimoji="1" lang="en-US" altLang="zh-CN" sz="3200" dirty="0">
                <a:solidFill>
                  <a:srgbClr val="1E2327"/>
                </a:solidFill>
              </a:rPr>
              <a:t>05</a:t>
            </a:r>
            <a:endParaRPr kumimoji="1" lang="zh-CN" altLang="en-US" sz="3200" dirty="0">
              <a:solidFill>
                <a:srgbClr val="1E232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053"/>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523875" y="1122680"/>
            <a:ext cx="7743825" cy="2553335"/>
            <a:chOff x="1440256" y="1277530"/>
            <a:chExt cx="6249303" cy="2553621"/>
          </a:xfrm>
        </p:grpSpPr>
        <p:sp>
          <p:nvSpPr>
            <p:cNvPr id="3" name="文本框 2"/>
            <p:cNvSpPr txBox="1"/>
            <p:nvPr/>
          </p:nvSpPr>
          <p:spPr>
            <a:xfrm>
              <a:off x="2629879" y="1724518"/>
              <a:ext cx="5059680" cy="835754"/>
            </a:xfrm>
            <a:prstGeom prst="rect">
              <a:avLst/>
            </a:prstGeom>
            <a:noFill/>
          </p:spPr>
          <p:txBody>
            <a:bodyPr wrap="square" rtlCol="0">
              <a:spAutoFit/>
            </a:bodyPr>
            <a:lstStyle/>
            <a:p>
              <a:pPr algn="l">
                <a:lnSpc>
                  <a:spcPct val="110000"/>
                </a:lnSpc>
              </a:pPr>
              <a:r>
                <a:rPr kumimoji="1" lang="zh-CN" altLang="en-US" sz="4400" b="1" dirty="0">
                  <a:solidFill>
                    <a:schemeClr val="bg1"/>
                  </a:solidFill>
                  <a:sym typeface="+mn-ea"/>
                </a:rPr>
                <a:t>企业信用管理</a:t>
              </a:r>
              <a:r>
                <a:rPr kumimoji="1" lang="zh-CN" altLang="en-US" sz="4400" b="1" dirty="0">
                  <a:solidFill>
                    <a:srgbClr val="FF0000"/>
                  </a:solidFill>
                  <a:sym typeface="+mn-ea"/>
                </a:rPr>
                <a:t>概述</a:t>
              </a:r>
            </a:p>
          </p:txBody>
        </p:sp>
        <p:sp>
          <p:nvSpPr>
            <p:cNvPr id="4" name="文本框 3"/>
            <p:cNvSpPr txBox="1"/>
            <p:nvPr/>
          </p:nvSpPr>
          <p:spPr>
            <a:xfrm>
              <a:off x="3046335" y="2322197"/>
              <a:ext cx="2120693" cy="270010"/>
            </a:xfrm>
            <a:prstGeom prst="rect">
              <a:avLst/>
            </a:prstGeom>
            <a:noFill/>
          </p:spPr>
          <p:txBody>
            <a:bodyPr wrap="square" rtlCol="0">
              <a:spAutoFit/>
            </a:bodyPr>
            <a:lstStyle/>
            <a:p>
              <a:pPr>
                <a:lnSpc>
                  <a:spcPct val="130000"/>
                </a:lnSpc>
              </a:pPr>
              <a:endParaRPr kumimoji="1" lang="zh-CN" altLang="en-US" sz="1000" dirty="0">
                <a:solidFill>
                  <a:schemeClr val="bg1"/>
                </a:solidFill>
              </a:endParaRPr>
            </a:p>
          </p:txBody>
        </p:sp>
        <p:sp>
          <p:nvSpPr>
            <p:cNvPr id="5" name="矩形 4"/>
            <p:cNvSpPr/>
            <p:nvPr/>
          </p:nvSpPr>
          <p:spPr>
            <a:xfrm>
              <a:off x="1440256" y="1277530"/>
              <a:ext cx="1606079" cy="2553621"/>
            </a:xfrm>
            <a:prstGeom prst="rect">
              <a:avLst/>
            </a:prstGeom>
          </p:spPr>
          <p:txBody>
            <a:bodyPr wrap="square">
              <a:spAutoFit/>
            </a:bodyPr>
            <a:lstStyle/>
            <a:p>
              <a:pPr algn="ctr">
                <a:lnSpc>
                  <a:spcPct val="80000"/>
                </a:lnSpc>
              </a:pPr>
              <a:r>
                <a:rPr kumimoji="1" lang="en-US" altLang="zh-CN" sz="20000" dirty="0">
                  <a:solidFill>
                    <a:schemeClr val="bg1"/>
                  </a:solidFill>
                </a:rPr>
                <a:t>1</a:t>
              </a:r>
              <a:endParaRPr kumimoji="1" lang="zh-CN" altLang="en-US" sz="200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4706201" y="1331720"/>
            <a:ext cx="737410" cy="1753843"/>
          </a:xfrm>
          <a:prstGeom prst="rtTriangle">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直角三角形 2"/>
          <p:cNvSpPr/>
          <p:nvPr/>
        </p:nvSpPr>
        <p:spPr>
          <a:xfrm rot="16200000">
            <a:off x="3454285" y="1248209"/>
            <a:ext cx="737410" cy="1753843"/>
          </a:xfrm>
          <a:prstGeom prst="rtTriangle">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直角三角形 3"/>
          <p:cNvSpPr/>
          <p:nvPr/>
        </p:nvSpPr>
        <p:spPr>
          <a:xfrm rot="10800000">
            <a:off x="3369359" y="2493835"/>
            <a:ext cx="737410" cy="1753843"/>
          </a:xfrm>
          <a:prstGeom prst="rtTriangle">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直角三角形 4"/>
          <p:cNvSpPr/>
          <p:nvPr/>
        </p:nvSpPr>
        <p:spPr>
          <a:xfrm rot="5400000">
            <a:off x="4614985" y="2575611"/>
            <a:ext cx="737410" cy="1753843"/>
          </a:xfrm>
          <a:prstGeom prst="rtTriangle">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文本框 8"/>
          <p:cNvSpPr txBox="1"/>
          <p:nvPr/>
        </p:nvSpPr>
        <p:spPr>
          <a:xfrm>
            <a:off x="5443181" y="1558415"/>
            <a:ext cx="2974321" cy="4914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dirty="0">
                <a:solidFill>
                  <a:srgbClr val="000000"/>
                </a:solidFill>
                <a:sym typeface="+mn-ea"/>
              </a:rPr>
              <a:t>授信决策</a:t>
            </a:r>
            <a:endParaRPr lang="zh-CN" altLang="en-US" sz="2000" dirty="0">
              <a:solidFill>
                <a:srgbClr val="000000"/>
              </a:solidFill>
            </a:endParaRPr>
          </a:p>
        </p:txBody>
      </p:sp>
      <p:sp>
        <p:nvSpPr>
          <p:cNvPr id="8" name="文本框 8"/>
          <p:cNvSpPr txBox="1"/>
          <p:nvPr/>
        </p:nvSpPr>
        <p:spPr>
          <a:xfrm>
            <a:off x="2216591" y="3329302"/>
            <a:ext cx="2672957" cy="4914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dirty="0">
                <a:solidFill>
                  <a:srgbClr val="000000"/>
                </a:solidFill>
              </a:rPr>
              <a:t>管理</a:t>
            </a:r>
          </a:p>
        </p:txBody>
      </p:sp>
      <p:sp>
        <p:nvSpPr>
          <p:cNvPr id="9" name="文本框 8"/>
          <p:cNvSpPr txBox="1"/>
          <p:nvPr/>
        </p:nvSpPr>
        <p:spPr>
          <a:xfrm>
            <a:off x="2216511" y="1558404"/>
            <a:ext cx="3418076" cy="4914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dirty="0">
                <a:solidFill>
                  <a:srgbClr val="000000"/>
                </a:solidFill>
              </a:rPr>
              <a:t>授信活动</a:t>
            </a:r>
          </a:p>
        </p:txBody>
      </p:sp>
      <p:sp>
        <p:nvSpPr>
          <p:cNvPr id="10" name="文本框 8"/>
          <p:cNvSpPr txBox="1"/>
          <p:nvPr/>
        </p:nvSpPr>
        <p:spPr>
          <a:xfrm>
            <a:off x="5555721" y="3329361"/>
            <a:ext cx="2953991" cy="4914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dirty="0">
                <a:solidFill>
                  <a:srgbClr val="000000"/>
                </a:solidFill>
                <a:sym typeface="+mn-ea"/>
              </a:rPr>
              <a:t>科学</a:t>
            </a:r>
            <a:endParaRPr lang="zh-CN" altLang="en-US" sz="2000" dirty="0">
              <a:solidFill>
                <a:srgbClr val="000000"/>
              </a:solidFill>
            </a:endParaRPr>
          </a:p>
        </p:txBody>
      </p:sp>
      <p:sp>
        <p:nvSpPr>
          <p:cNvPr id="13"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olidFill>
                  <a:schemeClr val="tx1"/>
                </a:solidFill>
                <a:sym typeface="+mn-ea"/>
              </a:rPr>
              <a:t>企业信用管理概述</a:t>
            </a:r>
          </a:p>
        </p:txBody>
      </p:sp>
      <p:sp>
        <p:nvSpPr>
          <p:cNvPr id="16" name="矩形 15"/>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文本框 90"/>
          <p:cNvSpPr txBox="1"/>
          <p:nvPr/>
        </p:nvSpPr>
        <p:spPr>
          <a:xfrm>
            <a:off x="750453" y="261395"/>
            <a:ext cx="877163" cy="300082"/>
          </a:xfrm>
          <a:prstGeom prst="rect">
            <a:avLst/>
          </a:prstGeom>
          <a:noFill/>
        </p:spPr>
        <p:txBody>
          <a:bodyPr wrap="none" rtlCol="0">
            <a:spAutoFit/>
          </a:bodyPr>
          <a:lstStyle/>
          <a:p>
            <a:r>
              <a:rPr lang="zh-CN" altLang="en-US" sz="1350" dirty="0">
                <a:solidFill>
                  <a:schemeClr val="bg1"/>
                </a:solidFill>
              </a:rPr>
              <a:t>并列关系</a:t>
            </a:r>
          </a:p>
        </p:txBody>
      </p:sp>
      <p:sp>
        <p:nvSpPr>
          <p:cNvPr id="83" name="文本框 82"/>
          <p:cNvSpPr txBox="1"/>
          <p:nvPr/>
        </p:nvSpPr>
        <p:spPr>
          <a:xfrm>
            <a:off x="6595192" y="833693"/>
            <a:ext cx="537327" cy="553998"/>
          </a:xfrm>
          <a:prstGeom prst="rect">
            <a:avLst/>
          </a:prstGeom>
          <a:noFill/>
        </p:spPr>
        <p:txBody>
          <a:bodyPr wrap="none" rtlCol="0">
            <a:spAutoFit/>
          </a:bodyPr>
          <a:lstStyle/>
          <a:p>
            <a:r>
              <a:rPr lang="en-US" altLang="zh-CN" sz="3000" dirty="0">
                <a:solidFill>
                  <a:schemeClr val="bg1"/>
                </a:solidFill>
                <a:latin typeface="Impact" panose="020B0806030902050204" pitchFamily="34" charset="0"/>
                <a:cs typeface="Aharoni" panose="02010803020104030203" pitchFamily="2" charset="-79"/>
              </a:rPr>
              <a:t>01</a:t>
            </a:r>
            <a:endParaRPr lang="zh-CN" altLang="en-US" sz="3000" dirty="0">
              <a:solidFill>
                <a:schemeClr val="bg1"/>
              </a:solidFill>
              <a:latin typeface="Impact" panose="020B0806030902050204" pitchFamily="34" charset="0"/>
              <a:cs typeface="Aharoni" panose="02010803020104030203" pitchFamily="2" charset="-79"/>
            </a:endParaRPr>
          </a:p>
        </p:txBody>
      </p:sp>
      <p:sp>
        <p:nvSpPr>
          <p:cNvPr id="85" name="文本框 84"/>
          <p:cNvSpPr txBox="1"/>
          <p:nvPr/>
        </p:nvSpPr>
        <p:spPr>
          <a:xfrm>
            <a:off x="5441431" y="3608335"/>
            <a:ext cx="583814" cy="553998"/>
          </a:xfrm>
          <a:prstGeom prst="rect">
            <a:avLst/>
          </a:prstGeom>
          <a:noFill/>
        </p:spPr>
        <p:txBody>
          <a:bodyPr wrap="none" rtlCol="0">
            <a:spAutoFit/>
          </a:bodyPr>
          <a:lstStyle/>
          <a:p>
            <a:r>
              <a:rPr lang="en-US" altLang="zh-CN" sz="3000" dirty="0">
                <a:solidFill>
                  <a:schemeClr val="bg1"/>
                </a:solidFill>
                <a:latin typeface="Impact" panose="020B0806030902050204" pitchFamily="34" charset="0"/>
                <a:cs typeface="Aharoni" panose="02010803020104030203" pitchFamily="2" charset="-79"/>
              </a:rPr>
              <a:t>04</a:t>
            </a:r>
            <a:endParaRPr lang="zh-CN" altLang="en-US" sz="3000" dirty="0">
              <a:solidFill>
                <a:schemeClr val="bg1"/>
              </a:solidFill>
              <a:latin typeface="Impact" panose="020B0806030902050204" pitchFamily="34" charset="0"/>
              <a:cs typeface="Aharoni" panose="02010803020104030203" pitchFamily="2" charset="-79"/>
            </a:endParaRPr>
          </a:p>
        </p:txBody>
      </p:sp>
      <p:sp>
        <p:nvSpPr>
          <p:cNvPr id="90" name="文本框 89"/>
          <p:cNvSpPr txBox="1"/>
          <p:nvPr/>
        </p:nvSpPr>
        <p:spPr>
          <a:xfrm>
            <a:off x="5441432" y="4053127"/>
            <a:ext cx="1396536" cy="300082"/>
          </a:xfrm>
          <a:prstGeom prst="rect">
            <a:avLst/>
          </a:prstGeom>
          <a:noFill/>
        </p:spPr>
        <p:txBody>
          <a:bodyPr wrap="none" rtlCol="0">
            <a:spAutoFit/>
          </a:bodyPr>
          <a:lstStyle/>
          <a:p>
            <a:r>
              <a:rPr lang="zh-CN" altLang="en-US" sz="1350" dirty="0">
                <a:solidFill>
                  <a:schemeClr val="bg1"/>
                </a:solidFill>
                <a:latin typeface="Tahoma" panose="020B0604030504040204" pitchFamily="34" charset="0"/>
                <a:ea typeface="Tahoma" panose="020B0604030504040204" pitchFamily="34" charset="0"/>
                <a:cs typeface="Tahoma" panose="020B0604030504040204" pitchFamily="34" charset="0"/>
              </a:rPr>
              <a:t>商品房屋的交付</a:t>
            </a:r>
            <a:endParaRPr lang="zh-CN" altLang="en-US" sz="1350" dirty="0">
              <a:solidFill>
                <a:schemeClr val="bg1"/>
              </a:solidFill>
              <a:latin typeface="Tahoma" panose="020B0604030504040204" pitchFamily="34" charset="0"/>
              <a:cs typeface="Tahoma" panose="020B0604030504040204" pitchFamily="34" charset="0"/>
            </a:endParaRPr>
          </a:p>
        </p:txBody>
      </p:sp>
      <p:sp>
        <p:nvSpPr>
          <p:cNvPr id="92" name="文本框 91"/>
          <p:cNvSpPr txBox="1"/>
          <p:nvPr/>
        </p:nvSpPr>
        <p:spPr>
          <a:xfrm>
            <a:off x="4956426" y="2002669"/>
            <a:ext cx="598241" cy="553998"/>
          </a:xfrm>
          <a:prstGeom prst="rect">
            <a:avLst/>
          </a:prstGeom>
          <a:noFill/>
        </p:spPr>
        <p:txBody>
          <a:bodyPr wrap="none" rtlCol="0">
            <a:spAutoFit/>
          </a:bodyPr>
          <a:lstStyle/>
          <a:p>
            <a:r>
              <a:rPr lang="en-US" altLang="zh-CN" sz="3000" dirty="0">
                <a:solidFill>
                  <a:schemeClr val="bg1"/>
                </a:solidFill>
                <a:latin typeface="Impact" panose="020B0806030902050204" pitchFamily="34" charset="0"/>
                <a:cs typeface="Aharoni" panose="02010803020104030203" pitchFamily="2" charset="-79"/>
              </a:rPr>
              <a:t>05</a:t>
            </a:r>
            <a:endParaRPr lang="zh-CN" altLang="en-US" sz="3000" dirty="0">
              <a:solidFill>
                <a:schemeClr val="bg1"/>
              </a:solidFill>
              <a:latin typeface="Impact" panose="020B0806030902050204" pitchFamily="34" charset="0"/>
              <a:cs typeface="Aharoni" panose="02010803020104030203" pitchFamily="2" charset="-79"/>
            </a:endParaRPr>
          </a:p>
        </p:txBody>
      </p:sp>
      <p:sp>
        <p:nvSpPr>
          <p:cNvPr id="93" name="文本框 92"/>
          <p:cNvSpPr txBox="1"/>
          <p:nvPr/>
        </p:nvSpPr>
        <p:spPr>
          <a:xfrm>
            <a:off x="4956425" y="2447461"/>
            <a:ext cx="1223843" cy="507831"/>
          </a:xfrm>
          <a:prstGeom prst="rect">
            <a:avLst/>
          </a:prstGeom>
          <a:noFill/>
        </p:spPr>
        <p:txBody>
          <a:bodyPr wrap="square" rtlCol="0">
            <a:spAutoFit/>
          </a:bodyPr>
          <a:lstStyle/>
          <a:p>
            <a:r>
              <a:rPr lang="zh-CN" altLang="en-US" sz="1350" dirty="0">
                <a:solidFill>
                  <a:schemeClr val="bg1"/>
                </a:solidFill>
                <a:latin typeface="Tahoma" panose="020B0604030504040204" pitchFamily="34" charset="0"/>
                <a:cs typeface="Tahoma" panose="020B0604030504040204" pitchFamily="34" charset="0"/>
              </a:rPr>
              <a:t>商品房屋质量纠纷处理</a:t>
            </a:r>
          </a:p>
        </p:txBody>
      </p:sp>
      <p:sp>
        <p:nvSpPr>
          <p:cNvPr id="94" name="文本框 93"/>
          <p:cNvSpPr txBox="1"/>
          <p:nvPr/>
        </p:nvSpPr>
        <p:spPr>
          <a:xfrm>
            <a:off x="8218630" y="2002669"/>
            <a:ext cx="583814" cy="553998"/>
          </a:xfrm>
          <a:prstGeom prst="rect">
            <a:avLst/>
          </a:prstGeom>
          <a:noFill/>
        </p:spPr>
        <p:txBody>
          <a:bodyPr wrap="none" rtlCol="0">
            <a:spAutoFit/>
          </a:bodyPr>
          <a:lstStyle/>
          <a:p>
            <a:r>
              <a:rPr lang="en-US" altLang="zh-CN" sz="3000" dirty="0">
                <a:solidFill>
                  <a:schemeClr val="bg1"/>
                </a:solidFill>
                <a:latin typeface="Impact" panose="020B0806030902050204" pitchFamily="34" charset="0"/>
                <a:cs typeface="Aharoni" panose="02010803020104030203" pitchFamily="2" charset="-79"/>
              </a:rPr>
              <a:t>02</a:t>
            </a:r>
            <a:endParaRPr lang="zh-CN" altLang="en-US" sz="3000" dirty="0">
              <a:solidFill>
                <a:schemeClr val="bg1"/>
              </a:solidFill>
              <a:latin typeface="Impact" panose="020B0806030902050204" pitchFamily="34" charset="0"/>
              <a:cs typeface="Aharoni" panose="02010803020104030203" pitchFamily="2" charset="-79"/>
            </a:endParaRPr>
          </a:p>
        </p:txBody>
      </p:sp>
      <p:sp>
        <p:nvSpPr>
          <p:cNvPr id="95" name="文本框 94"/>
          <p:cNvSpPr txBox="1"/>
          <p:nvPr/>
        </p:nvSpPr>
        <p:spPr>
          <a:xfrm>
            <a:off x="7659313" y="2447461"/>
            <a:ext cx="1098167" cy="507831"/>
          </a:xfrm>
          <a:prstGeom prst="rect">
            <a:avLst/>
          </a:prstGeom>
          <a:noFill/>
        </p:spPr>
        <p:txBody>
          <a:bodyPr wrap="square" rtlCol="0">
            <a:spAutoFit/>
          </a:bodyPr>
          <a:lstStyle/>
          <a:p>
            <a:r>
              <a:rPr lang="zh-CN" altLang="en-US" sz="1350" dirty="0">
                <a:solidFill>
                  <a:schemeClr val="bg1"/>
                </a:solidFill>
                <a:latin typeface="Tahoma" panose="020B0604030504040204" pitchFamily="34" charset="0"/>
                <a:ea typeface="Tahoma" panose="020B0604030504040204" pitchFamily="34" charset="0"/>
                <a:cs typeface="Tahoma" panose="020B0604030504040204" pitchFamily="34" charset="0"/>
              </a:rPr>
              <a:t>商品房屋的广告宣传</a:t>
            </a:r>
            <a:endParaRPr lang="zh-CN" altLang="en-US" sz="1350" dirty="0">
              <a:solidFill>
                <a:schemeClr val="bg1"/>
              </a:solidFill>
              <a:latin typeface="Tahoma" panose="020B0604030504040204" pitchFamily="34" charset="0"/>
              <a:cs typeface="Tahoma" panose="020B0604030504040204" pitchFamily="34" charset="0"/>
            </a:endParaRPr>
          </a:p>
        </p:txBody>
      </p:sp>
      <p:sp>
        <p:nvSpPr>
          <p:cNvPr id="96" name="文本框 95"/>
          <p:cNvSpPr txBox="1"/>
          <p:nvPr/>
        </p:nvSpPr>
        <p:spPr>
          <a:xfrm>
            <a:off x="7674343" y="3608335"/>
            <a:ext cx="595035" cy="553998"/>
          </a:xfrm>
          <a:prstGeom prst="rect">
            <a:avLst/>
          </a:prstGeom>
          <a:noFill/>
        </p:spPr>
        <p:txBody>
          <a:bodyPr wrap="none" rtlCol="0">
            <a:spAutoFit/>
          </a:bodyPr>
          <a:lstStyle/>
          <a:p>
            <a:r>
              <a:rPr lang="en-US" altLang="zh-CN" sz="3000" dirty="0">
                <a:solidFill>
                  <a:schemeClr val="bg1"/>
                </a:solidFill>
                <a:latin typeface="Impact" panose="020B0806030902050204" pitchFamily="34" charset="0"/>
                <a:cs typeface="Aharoni" panose="02010803020104030203" pitchFamily="2" charset="-79"/>
              </a:rPr>
              <a:t>03</a:t>
            </a:r>
            <a:endParaRPr lang="zh-CN" altLang="en-US" sz="3000" dirty="0">
              <a:solidFill>
                <a:schemeClr val="bg1"/>
              </a:solidFill>
              <a:latin typeface="Impact" panose="020B0806030902050204" pitchFamily="34" charset="0"/>
              <a:cs typeface="Aharoni" panose="02010803020104030203" pitchFamily="2" charset="-79"/>
            </a:endParaRPr>
          </a:p>
        </p:txBody>
      </p:sp>
      <p:sp>
        <p:nvSpPr>
          <p:cNvPr id="97" name="文本框 96"/>
          <p:cNvSpPr txBox="1"/>
          <p:nvPr/>
        </p:nvSpPr>
        <p:spPr>
          <a:xfrm>
            <a:off x="7015420" y="4053127"/>
            <a:ext cx="1396536" cy="300082"/>
          </a:xfrm>
          <a:prstGeom prst="rect">
            <a:avLst/>
          </a:prstGeom>
          <a:noFill/>
        </p:spPr>
        <p:txBody>
          <a:bodyPr wrap="none" rtlCol="0">
            <a:spAutoFit/>
          </a:bodyPr>
          <a:lstStyle/>
          <a:p>
            <a:r>
              <a:rPr lang="zh-CN" altLang="en-US" sz="1350" dirty="0">
                <a:solidFill>
                  <a:schemeClr val="bg1"/>
                </a:solidFill>
                <a:latin typeface="Tahoma" panose="020B0604030504040204" pitchFamily="34" charset="0"/>
                <a:ea typeface="Tahoma" panose="020B0604030504040204" pitchFamily="34" charset="0"/>
                <a:cs typeface="Tahoma" panose="020B0604030504040204" pitchFamily="34" charset="0"/>
              </a:rPr>
              <a:t>商品房屋的销售</a:t>
            </a:r>
            <a:endParaRPr lang="zh-CN" altLang="en-US" sz="1350" dirty="0">
              <a:solidFill>
                <a:schemeClr val="bg1"/>
              </a:solidFill>
              <a:latin typeface="Tahoma" panose="020B0604030504040204" pitchFamily="34" charset="0"/>
              <a:cs typeface="Tahoma" panose="020B0604030504040204" pitchFamily="34" charset="0"/>
            </a:endParaRPr>
          </a:p>
        </p:txBody>
      </p:sp>
      <p:sp>
        <p:nvSpPr>
          <p:cNvPr id="30" name="矩形 29"/>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31" name="文本框 30"/>
          <p:cNvSpPr txBox="1"/>
          <p:nvPr/>
        </p:nvSpPr>
        <p:spPr>
          <a:xfrm>
            <a:off x="262466" y="323319"/>
            <a:ext cx="5989477" cy="498598"/>
          </a:xfrm>
          <a:prstGeom prst="rect">
            <a:avLst/>
          </a:prstGeom>
          <a:noFill/>
        </p:spPr>
        <p:txBody>
          <a:bodyPr wrap="square" rtlCol="0">
            <a:spAutoFit/>
          </a:bodyPr>
          <a:lstStyle/>
          <a:p>
            <a:pPr>
              <a:lnSpc>
                <a:spcPct val="110000"/>
              </a:lnSpc>
            </a:pPr>
            <a:r>
              <a:rPr kumimoji="1" lang="zh-CN" altLang="en-US" sz="2400" b="1" dirty="0">
                <a:sym typeface="+mn-ea"/>
              </a:rPr>
              <a:t>企业信用管理概述</a:t>
            </a:r>
            <a:endParaRPr kumimoji="1" lang="zh-CN" altLang="en-US" sz="2400" b="1" dirty="0">
              <a:solidFill>
                <a:srgbClr val="1E2327"/>
              </a:solidFill>
            </a:endParaRPr>
          </a:p>
        </p:txBody>
      </p:sp>
      <p:sp>
        <p:nvSpPr>
          <p:cNvPr id="6" name="文本框 5"/>
          <p:cNvSpPr txBox="1"/>
          <p:nvPr/>
        </p:nvSpPr>
        <p:spPr>
          <a:xfrm>
            <a:off x="206774" y="1295503"/>
            <a:ext cx="8729980" cy="368300"/>
          </a:xfrm>
          <a:prstGeom prst="rect">
            <a:avLst/>
          </a:prstGeom>
          <a:noFill/>
        </p:spPr>
        <p:txBody>
          <a:bodyPr wrap="none" rtlCol="0">
            <a:spAutoFit/>
          </a:bodyPr>
          <a:lstStyle/>
          <a:p>
            <a:pPr algn="l"/>
            <a:r>
              <a:rPr kumimoji="1" lang="en-US" altLang="zh-CN" dirty="0"/>
              <a:t>01.</a:t>
            </a:r>
            <a:r>
              <a:rPr lang="zh-CN" altLang="zh-CN" b="1" dirty="0">
                <a:latin typeface="+mn-ea"/>
                <a:sym typeface="+mn-ea"/>
              </a:rPr>
              <a:t>信用</a:t>
            </a:r>
            <a:r>
              <a:rPr lang="zh-CN" altLang="en-US" b="1" dirty="0">
                <a:latin typeface="+mn-ea"/>
                <a:sym typeface="+mn-ea"/>
              </a:rPr>
              <a:t>管理：</a:t>
            </a:r>
            <a:r>
              <a:rPr lang="zh-CN" altLang="en-US" dirty="0">
                <a:latin typeface="+mn-ea"/>
                <a:sym typeface="+mn-ea"/>
              </a:rPr>
              <a:t>主体为</a:t>
            </a:r>
            <a:r>
              <a:rPr lang="zh-CN" altLang="en-US" b="1" dirty="0">
                <a:latin typeface="+mn-ea"/>
                <a:sym typeface="+mn-ea"/>
              </a:rPr>
              <a:t>信用关系减少信用风险</a:t>
            </a:r>
            <a:r>
              <a:rPr lang="zh-CN" altLang="en-US" dirty="0">
                <a:latin typeface="+mn-ea"/>
                <a:sym typeface="+mn-ea"/>
              </a:rPr>
              <a:t>而进行的收集分析征信数据等管理活动。</a:t>
            </a:r>
            <a:endParaRPr kumimoji="1" lang="zh-CN" altLang="en-US" dirty="0"/>
          </a:p>
        </p:txBody>
      </p:sp>
      <p:sp>
        <p:nvSpPr>
          <p:cNvPr id="7" name="文本框 6"/>
          <p:cNvSpPr txBox="1"/>
          <p:nvPr/>
        </p:nvSpPr>
        <p:spPr>
          <a:xfrm>
            <a:off x="207259" y="1956947"/>
            <a:ext cx="8729980" cy="645160"/>
          </a:xfrm>
          <a:prstGeom prst="rect">
            <a:avLst/>
          </a:prstGeom>
          <a:noFill/>
        </p:spPr>
        <p:txBody>
          <a:bodyPr wrap="none" rtlCol="0">
            <a:spAutoFit/>
          </a:bodyPr>
          <a:lstStyle/>
          <a:p>
            <a:pPr lvl="0" algn="l"/>
            <a:r>
              <a:rPr kumimoji="1" lang="en-US" altLang="zh-CN" dirty="0"/>
              <a:t>02.</a:t>
            </a:r>
            <a:r>
              <a:rPr lang="zh-CN" altLang="zh-CN" b="1" dirty="0">
                <a:latin typeface="+mn-ea"/>
                <a:sym typeface="+mn-ea"/>
              </a:rPr>
              <a:t>企业信用：</a:t>
            </a:r>
            <a:r>
              <a:rPr lang="zh-CN" altLang="zh-CN" dirty="0">
                <a:latin typeface="+mn-ea"/>
                <a:sym typeface="+mn-ea"/>
              </a:rPr>
              <a:t>工商企业之间在商品交易中因延期付款或预付货款而形成的借贷关系。</a:t>
            </a:r>
            <a:endParaRPr lang="zh-CN" altLang="en-US" dirty="0">
              <a:latin typeface="+mn-ea"/>
              <a:ea typeface="+mn-ea"/>
            </a:endParaRPr>
          </a:p>
          <a:p>
            <a:pPr lvl="0" algn="l"/>
            <a:endParaRPr kumimoji="1" lang="zh-CN" altLang="en-US" dirty="0"/>
          </a:p>
        </p:txBody>
      </p:sp>
      <p:sp>
        <p:nvSpPr>
          <p:cNvPr id="8" name="文本框 7"/>
          <p:cNvSpPr txBox="1"/>
          <p:nvPr/>
        </p:nvSpPr>
        <p:spPr>
          <a:xfrm>
            <a:off x="207260" y="2602021"/>
            <a:ext cx="5352747" cy="923330"/>
          </a:xfrm>
          <a:prstGeom prst="rect">
            <a:avLst/>
          </a:prstGeom>
          <a:noFill/>
        </p:spPr>
        <p:txBody>
          <a:bodyPr wrap="none" rtlCol="0">
            <a:spAutoFit/>
          </a:bodyPr>
          <a:lstStyle/>
          <a:p>
            <a:pPr algn="l"/>
            <a:r>
              <a:rPr kumimoji="1" lang="en-US" altLang="zh-CN" dirty="0"/>
              <a:t>03.</a:t>
            </a:r>
            <a:r>
              <a:rPr lang="zh-CN" altLang="en-US" b="1" dirty="0">
                <a:latin typeface="+mn-ea"/>
                <a:sym typeface="+mn-ea"/>
              </a:rPr>
              <a:t>企业信用风险：</a:t>
            </a:r>
            <a:r>
              <a:rPr lang="zh-CN" altLang="zh-CN" dirty="0">
                <a:latin typeface="+mn-ea"/>
                <a:sym typeface="+mn-ea"/>
              </a:rPr>
              <a:t>不能正常履约或不能全部履约</a:t>
            </a:r>
            <a:r>
              <a:rPr lang="zh-CN" altLang="en-US" dirty="0">
                <a:latin typeface="+mn-ea"/>
                <a:sym typeface="+mn-ea"/>
              </a:rPr>
              <a:t>。</a:t>
            </a:r>
            <a:endParaRPr lang="zh-CN" altLang="en-US" dirty="0">
              <a:latin typeface="+mn-ea"/>
              <a:ea typeface="+mn-ea"/>
            </a:endParaRPr>
          </a:p>
          <a:p>
            <a:pPr algn="l"/>
            <a:endParaRPr lang="zh-CN" altLang="en-US" b="1" dirty="0">
              <a:latin typeface="+mn-ea"/>
              <a:ea typeface="+mn-ea"/>
            </a:endParaRPr>
          </a:p>
          <a:p>
            <a:endParaRPr kumimoji="1" lang="zh-CN" altLang="en-US" dirty="0"/>
          </a:p>
        </p:txBody>
      </p:sp>
      <p:sp>
        <p:nvSpPr>
          <p:cNvPr id="9" name="文本框 8"/>
          <p:cNvSpPr txBox="1"/>
          <p:nvPr/>
        </p:nvSpPr>
        <p:spPr>
          <a:xfrm>
            <a:off x="206772" y="3239971"/>
            <a:ext cx="8501380" cy="922020"/>
          </a:xfrm>
          <a:prstGeom prst="rect">
            <a:avLst/>
          </a:prstGeom>
          <a:noFill/>
        </p:spPr>
        <p:txBody>
          <a:bodyPr wrap="none" rtlCol="0">
            <a:spAutoFit/>
          </a:bodyPr>
          <a:lstStyle/>
          <a:p>
            <a:pPr algn="l"/>
            <a:r>
              <a:rPr kumimoji="1" lang="en-US" altLang="zh-CN" dirty="0"/>
              <a:t>04.</a:t>
            </a:r>
            <a:r>
              <a:rPr lang="zh-CN" altLang="zh-CN" b="1" dirty="0">
                <a:latin typeface="+mn-ea"/>
                <a:sym typeface="+mn-ea"/>
              </a:rPr>
              <a:t>企业信用管理：</a:t>
            </a:r>
            <a:r>
              <a:rPr lang="zh-CN" altLang="zh-CN" dirty="0">
                <a:latin typeface="+mn-ea"/>
                <a:sym typeface="+mn-ea"/>
              </a:rPr>
              <a:t>企业为获得他人提供的信用或</a:t>
            </a:r>
            <a:r>
              <a:rPr lang="zh-CN" altLang="zh-CN" b="1" dirty="0">
                <a:latin typeface="+mn-ea"/>
                <a:sym typeface="+mn-ea"/>
              </a:rPr>
              <a:t>授予他人信用</a:t>
            </a:r>
            <a:r>
              <a:rPr lang="zh-CN" altLang="zh-CN" dirty="0">
                <a:latin typeface="+mn-ea"/>
                <a:sym typeface="+mn-ea"/>
              </a:rPr>
              <a:t>而进行的管理活动。</a:t>
            </a:r>
            <a:endParaRPr lang="en-US" altLang="zh-CN" dirty="0">
              <a:latin typeface="+mn-ea"/>
              <a:ea typeface="+mn-ea"/>
            </a:endParaRPr>
          </a:p>
          <a:p>
            <a:pPr algn="l"/>
            <a:endParaRPr lang="en-US" b="1" dirty="0">
              <a:latin typeface="+mn-ea"/>
              <a:ea typeface="+mn-ea"/>
            </a:endParaRPr>
          </a:p>
          <a:p>
            <a:endParaRPr kumimoji="1" lang="zh-CN" alt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3"/>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523875" y="1122680"/>
            <a:ext cx="8213090" cy="2553335"/>
            <a:chOff x="1440256" y="1277530"/>
            <a:chExt cx="6628002" cy="2553621"/>
          </a:xfrm>
        </p:grpSpPr>
        <p:sp>
          <p:nvSpPr>
            <p:cNvPr id="3" name="文本框 2"/>
            <p:cNvSpPr txBox="1"/>
            <p:nvPr/>
          </p:nvSpPr>
          <p:spPr>
            <a:xfrm>
              <a:off x="2629648" y="1724620"/>
              <a:ext cx="5438610" cy="835754"/>
            </a:xfrm>
            <a:prstGeom prst="rect">
              <a:avLst/>
            </a:prstGeom>
            <a:noFill/>
          </p:spPr>
          <p:txBody>
            <a:bodyPr wrap="square" rtlCol="0">
              <a:spAutoFit/>
            </a:bodyPr>
            <a:lstStyle/>
            <a:p>
              <a:pPr algn="l">
                <a:lnSpc>
                  <a:spcPct val="110000"/>
                </a:lnSpc>
              </a:pPr>
              <a:r>
                <a:rPr kumimoji="1" lang="zh-CN" altLang="en-US" sz="4400" b="1" dirty="0">
                  <a:solidFill>
                    <a:schemeClr val="bg1"/>
                  </a:solidFill>
                  <a:sym typeface="+mn-ea"/>
                </a:rPr>
                <a:t>企业信用管理</a:t>
              </a:r>
              <a:r>
                <a:rPr kumimoji="1" lang="zh-CN" altLang="en-US" sz="4400" b="1" dirty="0">
                  <a:solidFill>
                    <a:srgbClr val="FF0000"/>
                  </a:solidFill>
                  <a:sym typeface="+mn-ea"/>
                </a:rPr>
                <a:t>主要内容</a:t>
              </a:r>
            </a:p>
          </p:txBody>
        </p:sp>
        <p:sp>
          <p:nvSpPr>
            <p:cNvPr id="4" name="文本框 3"/>
            <p:cNvSpPr txBox="1"/>
            <p:nvPr/>
          </p:nvSpPr>
          <p:spPr>
            <a:xfrm>
              <a:off x="3046335" y="2322197"/>
              <a:ext cx="2120693" cy="270010"/>
            </a:xfrm>
            <a:prstGeom prst="rect">
              <a:avLst/>
            </a:prstGeom>
            <a:noFill/>
          </p:spPr>
          <p:txBody>
            <a:bodyPr wrap="square" rtlCol="0">
              <a:spAutoFit/>
            </a:bodyPr>
            <a:lstStyle/>
            <a:p>
              <a:pPr>
                <a:lnSpc>
                  <a:spcPct val="130000"/>
                </a:lnSpc>
              </a:pPr>
              <a:endParaRPr kumimoji="1" lang="zh-CN" altLang="en-US" sz="1000" dirty="0">
                <a:solidFill>
                  <a:schemeClr val="bg1"/>
                </a:solidFill>
              </a:endParaRPr>
            </a:p>
          </p:txBody>
        </p:sp>
        <p:sp>
          <p:nvSpPr>
            <p:cNvPr id="5" name="矩形 4"/>
            <p:cNvSpPr/>
            <p:nvPr/>
          </p:nvSpPr>
          <p:spPr>
            <a:xfrm>
              <a:off x="1440256" y="1277530"/>
              <a:ext cx="1606079" cy="2553621"/>
            </a:xfrm>
            <a:prstGeom prst="rect">
              <a:avLst/>
            </a:prstGeom>
          </p:spPr>
          <p:txBody>
            <a:bodyPr wrap="square">
              <a:spAutoFit/>
            </a:bodyPr>
            <a:lstStyle/>
            <a:p>
              <a:pPr algn="ctr">
                <a:lnSpc>
                  <a:spcPct val="80000"/>
                </a:lnSpc>
              </a:pPr>
              <a:r>
                <a:rPr kumimoji="1" lang="en-US" altLang="zh-CN" sz="20000" dirty="0">
                  <a:solidFill>
                    <a:schemeClr val="bg1"/>
                  </a:solidFill>
                </a:rPr>
                <a:t>2</a:t>
              </a:r>
              <a:endParaRPr kumimoji="1" lang="zh-CN" altLang="en-US" sz="200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17303" y="955779"/>
            <a:ext cx="5241235" cy="3605795"/>
          </a:xfrm>
        </p:spPr>
        <p:txBody>
          <a:bodyPr/>
          <a:lstStyle/>
          <a:p>
            <a:pPr marL="0" indent="0" algn="ctr">
              <a:buNone/>
            </a:pPr>
            <a:r>
              <a:rPr lang="zh-CN" altLang="en-US" dirty="0">
                <a:solidFill>
                  <a:schemeClr val="tx1"/>
                </a:solidFill>
                <a:effectLst>
                  <a:outerShdw blurRad="38100" dist="19050" dir="2700000" algn="tl" rotWithShape="0">
                    <a:schemeClr val="dk1">
                      <a:alpha val="40000"/>
                    </a:schemeClr>
                  </a:outerShdw>
                </a:effectLst>
              </a:rPr>
              <a:t>  </a:t>
            </a:r>
            <a:r>
              <a:rPr lang="zh-CN" altLang="en-US" sz="2400" dirty="0">
                <a:solidFill>
                  <a:srgbClr val="000000"/>
                </a:solidFill>
              </a:rPr>
              <a:t> </a:t>
            </a:r>
            <a:endParaRPr lang="zh-CN" altLang="en-US" dirty="0"/>
          </a:p>
          <a:p>
            <a:pPr marL="0" indent="0">
              <a:buNone/>
            </a:pPr>
            <a:r>
              <a:rPr lang="zh-CN" altLang="en-US" sz="2800" dirty="0"/>
              <a:t>系统性           企业信用制度建设</a:t>
            </a:r>
            <a:endParaRPr lang="en-US" altLang="zh-CN" sz="2800" dirty="0"/>
          </a:p>
          <a:p>
            <a:pPr marL="0" indent="0">
              <a:buNone/>
            </a:pPr>
            <a:endParaRPr lang="en-US" altLang="zh-CN" sz="2800" dirty="0"/>
          </a:p>
          <a:p>
            <a:pPr marL="0" indent="0">
              <a:buNone/>
            </a:pPr>
            <a:r>
              <a:rPr lang="zh-CN" altLang="en-US" sz="2800" dirty="0"/>
              <a:t>征信和授信    信用管理人才</a:t>
            </a:r>
          </a:p>
          <a:p>
            <a:pPr marL="0" indent="0">
              <a:buNone/>
            </a:pPr>
            <a:endParaRPr lang="en-US" altLang="zh-CN" sz="2800" dirty="0"/>
          </a:p>
          <a:p>
            <a:pPr marL="0" indent="0">
              <a:buNone/>
            </a:pPr>
            <a:r>
              <a:rPr lang="en-US" altLang="zh-CN" sz="2800" dirty="0"/>
              <a:t>            </a:t>
            </a:r>
            <a:r>
              <a:rPr lang="zh-CN" altLang="en-US" sz="2800" dirty="0"/>
              <a:t>“情报服务”</a:t>
            </a:r>
          </a:p>
          <a:p>
            <a:pPr marL="0" indent="0">
              <a:buNone/>
            </a:pPr>
            <a:endParaRPr lang="zh-CN" altLang="en-US" dirty="0"/>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olidFill>
                  <a:srgbClr val="1E2327"/>
                </a:solidFill>
                <a:sym typeface="+mn-ea"/>
              </a:rPr>
              <a:t>企业信用管理的主要内容</a:t>
            </a:r>
            <a:endParaRPr kumimoji="1" lang="zh-CN" altLang="en-US" sz="2400" b="1" dirty="0">
              <a:solidFill>
                <a:srgbClr val="1E232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37253" y="1424609"/>
            <a:ext cx="6573078" cy="2410355"/>
          </a:xfrm>
        </p:spPr>
        <p:txBody>
          <a:bodyPr/>
          <a:lstStyle/>
          <a:p>
            <a:pPr marL="0" indent="0">
              <a:lnSpc>
                <a:spcPct val="130000"/>
              </a:lnSpc>
              <a:buNone/>
            </a:pPr>
            <a:r>
              <a:rPr lang="zh-CN" altLang="en-US" sz="2800" dirty="0">
                <a:ln/>
                <a:solidFill>
                  <a:schemeClr val="tx1"/>
                </a:solidFill>
                <a:effectLst>
                  <a:outerShdw blurRad="38100" dist="19050" dir="2700000" algn="tl" rotWithShape="0">
                    <a:schemeClr val="dk1">
                      <a:alpha val="40000"/>
                    </a:schemeClr>
                  </a:outerShdw>
                </a:effectLst>
              </a:rPr>
              <a:t>力求企业在实现销售最大化的同时，将</a:t>
            </a:r>
            <a:endParaRPr lang="en-US" altLang="zh-CN" sz="2800" dirty="0">
              <a:ln/>
              <a:solidFill>
                <a:schemeClr val="tx1"/>
              </a:solidFill>
              <a:effectLst>
                <a:outerShdw blurRad="38100" dist="19050" dir="2700000" algn="tl" rotWithShape="0">
                  <a:schemeClr val="dk1">
                    <a:alpha val="40000"/>
                  </a:schemeClr>
                </a:outerShdw>
              </a:effectLst>
            </a:endParaRPr>
          </a:p>
          <a:p>
            <a:pPr marL="0" indent="0">
              <a:lnSpc>
                <a:spcPct val="130000"/>
              </a:lnSpc>
              <a:buNone/>
            </a:pPr>
            <a:r>
              <a:rPr lang="zh-CN" altLang="en-US" sz="2800" dirty="0">
                <a:ln/>
                <a:solidFill>
                  <a:schemeClr val="tx1"/>
                </a:solidFill>
                <a:effectLst>
                  <a:outerShdw blurRad="38100" dist="19050" dir="2700000" algn="tl" rotWithShape="0">
                    <a:schemeClr val="dk1">
                      <a:alpha val="40000"/>
                    </a:schemeClr>
                  </a:outerShdw>
                </a:effectLst>
              </a:rPr>
              <a:t>信用风险降低至最低，使企业的效益和</a:t>
            </a:r>
            <a:endParaRPr lang="en-US" altLang="zh-CN" sz="2800" dirty="0">
              <a:ln/>
              <a:solidFill>
                <a:schemeClr val="tx1"/>
              </a:solidFill>
              <a:effectLst>
                <a:outerShdw blurRad="38100" dist="19050" dir="2700000" algn="tl" rotWithShape="0">
                  <a:schemeClr val="dk1">
                    <a:alpha val="40000"/>
                  </a:schemeClr>
                </a:outerShdw>
              </a:effectLst>
            </a:endParaRPr>
          </a:p>
          <a:p>
            <a:pPr marL="0" indent="0">
              <a:lnSpc>
                <a:spcPct val="130000"/>
              </a:lnSpc>
              <a:buNone/>
            </a:pPr>
            <a:r>
              <a:rPr lang="zh-CN" altLang="en-US" sz="2800" dirty="0">
                <a:ln/>
                <a:solidFill>
                  <a:schemeClr val="tx1"/>
                </a:solidFill>
                <a:effectLst>
                  <a:outerShdw blurRad="38100" dist="19050" dir="2700000" algn="tl" rotWithShape="0">
                    <a:schemeClr val="dk1">
                      <a:alpha val="40000"/>
                    </a:schemeClr>
                  </a:outerShdw>
                </a:effectLst>
              </a:rPr>
              <a:t>价值得到最大程度的提高</a:t>
            </a:r>
          </a:p>
        </p:txBody>
      </p:sp>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6" name="文本框 12"/>
          <p:cNvSpPr txBox="1"/>
          <p:nvPr/>
        </p:nvSpPr>
        <p:spPr>
          <a:xfrm>
            <a:off x="262466" y="323319"/>
            <a:ext cx="5989477" cy="469039"/>
          </a:xfrm>
          <a:prstGeom prst="rect">
            <a:avLst/>
          </a:prstGeom>
          <a:noFill/>
        </p:spPr>
        <p:txBody>
          <a:bodyPr wrap="square" rtlCol="0">
            <a:spAutoFit/>
          </a:bodyPr>
          <a:lstStyle/>
          <a:p>
            <a:pPr>
              <a:lnSpc>
                <a:spcPct val="110000"/>
              </a:lnSpc>
            </a:pPr>
            <a:r>
              <a:rPr kumimoji="1" lang="zh-CN" altLang="en-US" sz="2400" b="1" dirty="0">
                <a:solidFill>
                  <a:srgbClr val="1E2327"/>
                </a:solidFill>
                <a:sym typeface="+mn-ea"/>
              </a:rPr>
              <a:t>企业信用管理的主要内容</a:t>
            </a:r>
            <a:endParaRPr kumimoji="1" lang="zh-CN" altLang="en-US" sz="2400" b="1" dirty="0">
              <a:solidFill>
                <a:srgbClr val="1E2327"/>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420,&quot;width&quot;:10070}"/>
</p:tagLst>
</file>

<file path=ppt/theme/theme1.xml><?xml version="1.0" encoding="utf-8"?>
<a:theme xmlns:a="http://schemas.openxmlformats.org/drawingml/2006/main" name="Office 主题">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8">
    <a:dk1>
      <a:sysClr val="windowText" lastClr="000000"/>
    </a:dk1>
    <a:lt1>
      <a:sysClr val="window" lastClr="CCE8C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18">
    <a:dk1>
      <a:sysClr val="windowText" lastClr="000000"/>
    </a:dk1>
    <a:lt1>
      <a:sysClr val="window" lastClr="CCE8C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18">
    <a:dk1>
      <a:sysClr val="windowText" lastClr="000000"/>
    </a:dk1>
    <a:lt1>
      <a:sysClr val="window" lastClr="CCE8C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自定义 18">
    <a:dk1>
      <a:sysClr val="windowText" lastClr="000000"/>
    </a:dk1>
    <a:lt1>
      <a:sysClr val="window" lastClr="CCE8C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自定义 18">
    <a:dk1>
      <a:sysClr val="windowText" lastClr="000000"/>
    </a:dk1>
    <a:lt1>
      <a:sysClr val="window" lastClr="CCE8C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176</TotalTime>
  <Words>1266</Words>
  <Application>Microsoft Office PowerPoint</Application>
  <PresentationFormat>全屏显示(16:9)</PresentationFormat>
  <Paragraphs>133</Paragraphs>
  <Slides>29</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 Unicode MS</vt:lpstr>
      <vt:lpstr>DengXian</vt:lpstr>
      <vt:lpstr>华文行楷</vt:lpstr>
      <vt:lpstr>微软雅黑</vt:lpstr>
      <vt:lpstr>Agency FB</vt:lpstr>
      <vt:lpstr>Arial</vt:lpstr>
      <vt:lpstr>Calibri</vt:lpstr>
      <vt:lpstr>Century Gothic</vt:lpstr>
      <vt:lpstr>Impact</vt:lpstr>
      <vt:lpstr>Tahoma</vt:lpstr>
      <vt:lpstr>Office 主题</vt:lpstr>
      <vt:lpstr>天津市测绘与地理信息协会 法律知识专题讲座      2020年6月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liuyao L</dc:creator>
  <cp:lastModifiedBy>user</cp:lastModifiedBy>
  <cp:revision>196</cp:revision>
  <cp:lastPrinted>2018-04-17T08:11:00Z</cp:lastPrinted>
  <dcterms:created xsi:type="dcterms:W3CDTF">2015-04-26T00:57:00Z</dcterms:created>
  <dcterms:modified xsi:type="dcterms:W3CDTF">2020-06-17T03:37:54Z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