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8" r:id="rId3"/>
    <p:sldId id="260" r:id="rId4"/>
    <p:sldId id="307" r:id="rId5"/>
    <p:sldId id="308" r:id="rId6"/>
    <p:sldId id="309" r:id="rId7"/>
    <p:sldId id="310" r:id="rId8"/>
    <p:sldId id="312" r:id="rId9"/>
    <p:sldId id="306" r:id="rId10"/>
    <p:sldId id="261" r:id="rId11"/>
    <p:sldId id="285" r:id="rId12"/>
    <p:sldId id="287" r:id="rId13"/>
    <p:sldId id="288" r:id="rId14"/>
    <p:sldId id="266" r:id="rId15"/>
    <p:sldId id="289" r:id="rId16"/>
    <p:sldId id="290" r:id="rId17"/>
    <p:sldId id="291" r:id="rId18"/>
    <p:sldId id="297" r:id="rId19"/>
    <p:sldId id="293" r:id="rId20"/>
    <p:sldId id="296" r:id="rId21"/>
    <p:sldId id="294" r:id="rId22"/>
    <p:sldId id="298" r:id="rId23"/>
    <p:sldId id="300" r:id="rId24"/>
    <p:sldId id="295" r:id="rId25"/>
    <p:sldId id="279" r:id="rId26"/>
    <p:sldId id="284" r:id="rId27"/>
  </p:sldIdLst>
  <p:sldSz cx="9144000" cy="5143500" type="screen16x9"/>
  <p:notesSz cx="9144000" cy="51435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29">
          <p15:clr>
            <a:srgbClr val="A4A3A4"/>
          </p15:clr>
        </p15:guide>
        <p15:guide id="2" pos="2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730" y="72"/>
      </p:cViewPr>
      <p:guideLst>
        <p:guide orient="horz" pos="2929"/>
        <p:guide pos="212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5283200" cy="1451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6905979" y="0"/>
            <a:ext cx="5283200" cy="145163"/>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2021/3/18</a:t>
            </a:fld>
            <a:endParaRPr lang="zh-CN" altLang="en-US"/>
          </a:p>
        </p:txBody>
      </p:sp>
      <p:sp>
        <p:nvSpPr>
          <p:cNvPr id="4" name="幻灯片图像占位符 3"/>
          <p:cNvSpPr>
            <a:spLocks noGrp="1" noRot="1" noChangeAspect="1"/>
          </p:cNvSpPr>
          <p:nvPr>
            <p:ph type="sldImg" idx="2"/>
          </p:nvPr>
        </p:nvSpPr>
        <p:spPr>
          <a:xfrm>
            <a:off x="5228034" y="361652"/>
            <a:ext cx="1735931" cy="976461"/>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1219200" y="1392362"/>
            <a:ext cx="9753600" cy="1139205"/>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2748056"/>
            <a:ext cx="5283200" cy="1451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6905979" y="2748056"/>
            <a:ext cx="5283200" cy="145163"/>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5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3144647" y="2130805"/>
            <a:ext cx="2854705" cy="634364"/>
          </a:xfrm>
          <a:prstGeom prst="rect">
            <a:avLst/>
          </a:prstGeom>
        </p:spPr>
        <p:txBody>
          <a:bodyPr wrap="square" lIns="0" tIns="0" rIns="0" bIns="0">
            <a:spAutoFit/>
          </a:bodyPr>
          <a:lstStyle>
            <a:lvl1pPr>
              <a:defRPr sz="4000" b="0" i="0">
                <a:solidFill>
                  <a:schemeClr val="bg1"/>
                </a:solidFill>
                <a:latin typeface="Century Gothic" panose="020B0502020202020204"/>
                <a:cs typeface="Century Gothic" panose="020B0502020202020204"/>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0" b="0" i="0">
                <a:solidFill>
                  <a:schemeClr val="bg1"/>
                </a:solidFill>
                <a:latin typeface="Century Gothic" panose="020B0502020202020204"/>
                <a:cs typeface="Century Gothic" panose="020B0502020202020204"/>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微软雅黑" panose="020B0503020204020204" charset="-122"/>
                <a:cs typeface="微软雅黑" panose="020B0503020204020204" charset="-122"/>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0" b="0" i="0">
                <a:solidFill>
                  <a:schemeClr val="bg1"/>
                </a:solidFill>
                <a:latin typeface="Century Gothic" panose="020B0502020202020204"/>
                <a:cs typeface="Century Gothic" panose="020B0502020202020204"/>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5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0" b="0" i="0">
                <a:solidFill>
                  <a:schemeClr val="bg1"/>
                </a:solidFill>
                <a:latin typeface="Century Gothic" panose="020B0502020202020204"/>
                <a:cs typeface="Century Gothic" panose="020B0502020202020204"/>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54380" y="1266444"/>
            <a:ext cx="2656332" cy="2656331"/>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0"/>
            <a:ext cx="9144000" cy="5143500"/>
          </a:xfrm>
          <a:custGeom>
            <a:avLst/>
            <a:gdLst/>
            <a:ahLst/>
            <a:cxnLst/>
            <a:rect l="l" t="t" r="r" b="b"/>
            <a:pathLst>
              <a:path w="9144000" h="5143500">
                <a:moveTo>
                  <a:pt x="9144000" y="5143500"/>
                </a:moveTo>
                <a:lnTo>
                  <a:pt x="0" y="5143500"/>
                </a:lnTo>
                <a:lnTo>
                  <a:pt x="0" y="0"/>
                </a:lnTo>
                <a:lnTo>
                  <a:pt x="9144000" y="0"/>
                </a:lnTo>
                <a:lnTo>
                  <a:pt x="9144000" y="635"/>
                </a:lnTo>
                <a:lnTo>
                  <a:pt x="4445" y="634"/>
                </a:lnTo>
                <a:lnTo>
                  <a:pt x="635" y="4444"/>
                </a:lnTo>
                <a:lnTo>
                  <a:pt x="4445" y="4444"/>
                </a:lnTo>
                <a:lnTo>
                  <a:pt x="4445" y="5139055"/>
                </a:lnTo>
                <a:lnTo>
                  <a:pt x="634" y="5139055"/>
                </a:lnTo>
                <a:lnTo>
                  <a:pt x="4445" y="5142865"/>
                </a:lnTo>
                <a:lnTo>
                  <a:pt x="9144000" y="5142865"/>
                </a:lnTo>
                <a:lnTo>
                  <a:pt x="9144000" y="5143500"/>
                </a:lnTo>
                <a:close/>
              </a:path>
              <a:path w="9144000" h="5143500">
                <a:moveTo>
                  <a:pt x="9139555" y="5142865"/>
                </a:moveTo>
                <a:lnTo>
                  <a:pt x="4445" y="5142865"/>
                </a:lnTo>
                <a:lnTo>
                  <a:pt x="4445" y="635"/>
                </a:lnTo>
                <a:lnTo>
                  <a:pt x="9139555" y="634"/>
                </a:lnTo>
                <a:lnTo>
                  <a:pt x="9139555" y="5142865"/>
                </a:lnTo>
                <a:close/>
              </a:path>
              <a:path w="9144000" h="5143500">
                <a:moveTo>
                  <a:pt x="9144000" y="5142865"/>
                </a:moveTo>
                <a:lnTo>
                  <a:pt x="9139555" y="5142865"/>
                </a:lnTo>
                <a:lnTo>
                  <a:pt x="9143365" y="5139055"/>
                </a:lnTo>
                <a:lnTo>
                  <a:pt x="9139555" y="5139055"/>
                </a:lnTo>
                <a:lnTo>
                  <a:pt x="9139555" y="4444"/>
                </a:lnTo>
                <a:lnTo>
                  <a:pt x="9143365" y="4444"/>
                </a:lnTo>
                <a:lnTo>
                  <a:pt x="9139555" y="635"/>
                </a:lnTo>
                <a:lnTo>
                  <a:pt x="9144000" y="635"/>
                </a:lnTo>
                <a:lnTo>
                  <a:pt x="9144000" y="5142865"/>
                </a:lnTo>
                <a:close/>
              </a:path>
            </a:pathLst>
          </a:custGeom>
          <a:solidFill>
            <a:srgbClr val="00000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502412" y="1941211"/>
            <a:ext cx="8139178" cy="674375"/>
          </a:xfrm>
        </p:spPr>
        <p:txBody>
          <a:bodyPr lIns="101600" tIns="38100" rIns="25400" bIns="38100" anchor="t" anchorCtr="0">
            <a:noAutofit/>
          </a:bodyPr>
          <a:lstStyle>
            <a:lvl1pPr algn="ctr">
              <a:defRPr sz="4050" b="0" spc="6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502412" y="2674620"/>
            <a:ext cx="8139178" cy="713238"/>
          </a:xfrm>
        </p:spPr>
        <p:txBody>
          <a:bodyPr lIns="101600" tIns="38100" rIns="76200" bIns="38100">
            <a:noAutofit/>
          </a:bodyPr>
          <a:lstStyle>
            <a:lvl1pPr marL="0" indent="0" algn="ctr" eaLnBrk="1" fontAlgn="auto" latinLnBrk="0" hangingPunct="1">
              <a:lnSpc>
                <a:spcPct val="100000"/>
              </a:lnSpc>
              <a:buNone/>
              <a:defRPr sz="1800" u="none" strike="noStrike" kern="1200" cap="none" spc="200" normalizeH="0" baseline="0">
                <a:solidFill>
                  <a:schemeClr val="tx1"/>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2021/3/18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91203" y="458723"/>
            <a:ext cx="1433829" cy="3074670"/>
          </a:xfrm>
          <a:prstGeom prst="rect">
            <a:avLst/>
          </a:prstGeom>
        </p:spPr>
        <p:txBody>
          <a:bodyPr wrap="square" lIns="0" tIns="0" rIns="0" bIns="0">
            <a:spAutoFit/>
          </a:bodyPr>
          <a:lstStyle>
            <a:lvl1pPr>
              <a:defRPr sz="20000" b="0" i="0">
                <a:solidFill>
                  <a:schemeClr val="bg1"/>
                </a:solidFill>
                <a:latin typeface="Century Gothic" panose="020B0502020202020204"/>
                <a:cs typeface="Century Gothic" panose="020B0502020202020204"/>
              </a:defRPr>
            </a:lvl1pPr>
          </a:lstStyle>
          <a:p>
            <a:endParaRPr/>
          </a:p>
        </p:txBody>
      </p:sp>
      <p:sp>
        <p:nvSpPr>
          <p:cNvPr id="3" name="Holder 3"/>
          <p:cNvSpPr>
            <a:spLocks noGrp="1"/>
          </p:cNvSpPr>
          <p:nvPr>
            <p:ph type="body" idx="1"/>
          </p:nvPr>
        </p:nvSpPr>
        <p:spPr>
          <a:xfrm>
            <a:off x="342391" y="1356474"/>
            <a:ext cx="8459216" cy="3288029"/>
          </a:xfrm>
          <a:prstGeom prst="rect">
            <a:avLst/>
          </a:prstGeom>
        </p:spPr>
        <p:txBody>
          <a:bodyPr wrap="square" lIns="0" tIns="0" rIns="0" bIns="0">
            <a:spAutoFit/>
          </a:bodyPr>
          <a:lstStyle>
            <a:lvl1pPr>
              <a:defRPr sz="1800" b="0" i="0">
                <a:solidFill>
                  <a:schemeClr val="tx1"/>
                </a:solidFill>
                <a:latin typeface="微软雅黑" panose="020B0503020204020204" charset="-122"/>
                <a:cs typeface="微软雅黑" panose="020B0503020204020204" charset="-122"/>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3/18/2021</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3047"/>
            <a:ext cx="9144000" cy="5064760"/>
          </a:xfrm>
          <a:custGeom>
            <a:avLst/>
            <a:gdLst/>
            <a:ahLst/>
            <a:cxnLst/>
            <a:rect l="l" t="t" r="r" b="b"/>
            <a:pathLst>
              <a:path w="9144000" h="5064760">
                <a:moveTo>
                  <a:pt x="0" y="0"/>
                </a:moveTo>
                <a:lnTo>
                  <a:pt x="9144000" y="0"/>
                </a:lnTo>
                <a:lnTo>
                  <a:pt x="9144000" y="5064252"/>
                </a:lnTo>
                <a:lnTo>
                  <a:pt x="0" y="5064252"/>
                </a:lnTo>
                <a:lnTo>
                  <a:pt x="0" y="0"/>
                </a:lnTo>
                <a:close/>
              </a:path>
            </a:pathLst>
          </a:custGeom>
          <a:solidFill>
            <a:srgbClr val="1E2127">
              <a:alpha val="61999"/>
            </a:srgbClr>
          </a:solidFill>
        </p:spPr>
        <p:txBody>
          <a:bodyPr wrap="square" lIns="0" tIns="0" rIns="0" bIns="0" rtlCol="0"/>
          <a:lstStyle/>
          <a:p>
            <a:endParaRPr/>
          </a:p>
        </p:txBody>
      </p:sp>
      <p:sp>
        <p:nvSpPr>
          <p:cNvPr id="3" name="object 3"/>
          <p:cNvSpPr/>
          <p:nvPr/>
        </p:nvSpPr>
        <p:spPr>
          <a:xfrm>
            <a:off x="99060" y="79247"/>
            <a:ext cx="1456944" cy="368808"/>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777240" y="943610"/>
            <a:ext cx="7956550" cy="1772920"/>
          </a:xfrm>
          <a:prstGeom prst="rect">
            <a:avLst/>
          </a:prstGeom>
        </p:spPr>
        <p:txBody>
          <a:bodyPr vert="horz" wrap="square" lIns="0" tIns="12700" rIns="0" bIns="0" rtlCol="0">
            <a:spAutoFit/>
          </a:bodyPr>
          <a:lstStyle/>
          <a:p>
            <a:pPr marL="1283335" marR="5080" indent="-1271270" algn="ctr">
              <a:lnSpc>
                <a:spcPct val="142000"/>
              </a:lnSpc>
              <a:spcBef>
                <a:spcPts val="100"/>
              </a:spcBef>
            </a:pPr>
            <a:r>
              <a:rPr sz="4000" b="1" spc="-5" dirty="0">
                <a:solidFill>
                  <a:srgbClr val="FFFFFF"/>
                </a:solidFill>
                <a:latin typeface="微软雅黑" panose="020B0503020204020204" charset="-122"/>
                <a:cs typeface="微软雅黑" panose="020B0503020204020204" charset="-122"/>
              </a:rPr>
              <a:t>建</a:t>
            </a:r>
            <a:r>
              <a:rPr sz="4000" b="1" spc="5" dirty="0">
                <a:solidFill>
                  <a:srgbClr val="FFFFFF"/>
                </a:solidFill>
                <a:latin typeface="微软雅黑" panose="020B0503020204020204" charset="-122"/>
                <a:cs typeface="微软雅黑" panose="020B0503020204020204" charset="-122"/>
              </a:rPr>
              <a:t>设</a:t>
            </a:r>
            <a:r>
              <a:rPr sz="4000" b="1" spc="-5" dirty="0">
                <a:solidFill>
                  <a:srgbClr val="FFFFFF"/>
                </a:solidFill>
                <a:latin typeface="微软雅黑" panose="020B0503020204020204" charset="-122"/>
                <a:cs typeface="微软雅黑" panose="020B0503020204020204" charset="-122"/>
              </a:rPr>
              <a:t>工程</a:t>
            </a:r>
            <a:r>
              <a:rPr lang="zh-CN" sz="4000" b="1" spc="-5" dirty="0">
                <a:solidFill>
                  <a:srgbClr val="FFFFFF"/>
                </a:solidFill>
                <a:latin typeface="微软雅黑" panose="020B0503020204020204" charset="-122"/>
                <a:cs typeface="微软雅黑" panose="020B0503020204020204" charset="-122"/>
              </a:rPr>
              <a:t>施工合同纠纷</a:t>
            </a:r>
          </a:p>
          <a:p>
            <a:pPr marL="1283335" marR="5080" indent="-1271270" algn="ctr">
              <a:lnSpc>
                <a:spcPct val="142000"/>
              </a:lnSpc>
              <a:spcBef>
                <a:spcPts val="100"/>
              </a:spcBef>
            </a:pPr>
            <a:r>
              <a:rPr lang="zh-CN" sz="4000" b="1" spc="-5" dirty="0">
                <a:solidFill>
                  <a:srgbClr val="FFFFFF"/>
                </a:solidFill>
                <a:latin typeface="微软雅黑" panose="020B0503020204020204" charset="-122"/>
                <a:cs typeface="微软雅黑" panose="020B0503020204020204" charset="-122"/>
              </a:rPr>
              <a:t>新司法解释（一）</a:t>
            </a:r>
            <a:r>
              <a:rPr sz="4000" b="1" spc="-5" dirty="0">
                <a:solidFill>
                  <a:srgbClr val="FFFFFF"/>
                </a:solidFill>
                <a:latin typeface="微软雅黑" panose="020B0503020204020204" charset="-122"/>
                <a:cs typeface="微软雅黑" panose="020B0503020204020204" charset="-122"/>
              </a:rPr>
              <a:t>专题研究</a:t>
            </a:r>
            <a:endParaRPr sz="4000">
              <a:latin typeface="微软雅黑" panose="020B0503020204020204" charset="-122"/>
              <a:cs typeface="微软雅黑" panose="020B0503020204020204" charset="-122"/>
            </a:endParaRPr>
          </a:p>
        </p:txBody>
      </p:sp>
      <p:sp>
        <p:nvSpPr>
          <p:cNvPr id="6" name="object 6"/>
          <p:cNvSpPr txBox="1"/>
          <p:nvPr/>
        </p:nvSpPr>
        <p:spPr>
          <a:xfrm>
            <a:off x="3562350" y="3470275"/>
            <a:ext cx="2522855" cy="288925"/>
          </a:xfrm>
          <a:prstGeom prst="rect">
            <a:avLst/>
          </a:prstGeom>
        </p:spPr>
        <p:txBody>
          <a:bodyPr vert="horz" wrap="square" lIns="0" tIns="12065" rIns="0" bIns="0" rtlCol="0">
            <a:spAutoFit/>
          </a:bodyPr>
          <a:lstStyle/>
          <a:p>
            <a:pPr marL="12700">
              <a:lnSpc>
                <a:spcPct val="100000"/>
              </a:lnSpc>
              <a:spcBef>
                <a:spcPts val="95"/>
              </a:spcBef>
            </a:pPr>
            <a:r>
              <a:rPr spc="-5" dirty="0">
                <a:solidFill>
                  <a:srgbClr val="FFFFFF"/>
                </a:solidFill>
                <a:latin typeface="微软雅黑" panose="020B0503020204020204" charset="-122"/>
                <a:cs typeface="微软雅黑" panose="020B0503020204020204" charset="-122"/>
              </a:rPr>
              <a:t>主</a:t>
            </a:r>
            <a:r>
              <a:rPr spc="5" dirty="0">
                <a:solidFill>
                  <a:srgbClr val="FFFFFF"/>
                </a:solidFill>
                <a:latin typeface="微软雅黑" panose="020B0503020204020204" charset="-122"/>
                <a:cs typeface="微软雅黑" panose="020B0503020204020204" charset="-122"/>
              </a:rPr>
              <a:t>讲</a:t>
            </a:r>
            <a:r>
              <a:rPr spc="-5" dirty="0">
                <a:solidFill>
                  <a:srgbClr val="FFFFFF"/>
                </a:solidFill>
                <a:latin typeface="微软雅黑" panose="020B0503020204020204" charset="-122"/>
                <a:cs typeface="微软雅黑" panose="020B0503020204020204" charset="-122"/>
              </a:rPr>
              <a:t>人：卢</a:t>
            </a:r>
            <a:r>
              <a:rPr spc="-40" dirty="0">
                <a:solidFill>
                  <a:srgbClr val="FFFFFF"/>
                </a:solidFill>
                <a:latin typeface="微软雅黑" panose="020B0503020204020204" charset="-122"/>
                <a:cs typeface="微软雅黑" panose="020B0503020204020204" charset="-122"/>
              </a:rPr>
              <a:t> </a:t>
            </a:r>
            <a:r>
              <a:rPr spc="-5" dirty="0">
                <a:solidFill>
                  <a:srgbClr val="FFFFFF"/>
                </a:solidFill>
                <a:latin typeface="微软雅黑" panose="020B0503020204020204" charset="-122"/>
                <a:cs typeface="微软雅黑" panose="020B0503020204020204" charset="-122"/>
              </a:rPr>
              <a:t>光</a:t>
            </a:r>
            <a:r>
              <a:rPr spc="-40" dirty="0">
                <a:solidFill>
                  <a:srgbClr val="FFFFFF"/>
                </a:solidFill>
                <a:latin typeface="微软雅黑" panose="020B0503020204020204" charset="-122"/>
                <a:cs typeface="微软雅黑" panose="020B0503020204020204" charset="-122"/>
              </a:rPr>
              <a:t> </a:t>
            </a:r>
            <a:r>
              <a:rPr spc="-5" dirty="0">
                <a:solidFill>
                  <a:srgbClr val="FFFFFF"/>
                </a:solidFill>
                <a:latin typeface="微软雅黑" panose="020B0503020204020204" charset="-122"/>
                <a:cs typeface="微软雅黑" panose="020B0503020204020204" charset="-122"/>
              </a:rPr>
              <a:t>荣</a:t>
            </a:r>
          </a:p>
        </p:txBody>
      </p:sp>
      <p:sp>
        <p:nvSpPr>
          <p:cNvPr id="11" name="矩形 10"/>
          <p:cNvSpPr/>
          <p:nvPr/>
        </p:nvSpPr>
        <p:spPr>
          <a:xfrm>
            <a:off x="635" y="1270"/>
            <a:ext cx="9142730" cy="5142230"/>
          </a:xfrm>
          <a:prstGeom prst="rect">
            <a:avLst/>
          </a:prstGeom>
          <a:noFill/>
          <a:ln w="0" cap="flat" cmpd="sng">
            <a:solidFill>
              <a:srgbClr val="000000"/>
            </a:solidFill>
            <a:prstDash val="solid"/>
            <a:miter/>
            <a:headEnd type="none" w="med" len="med"/>
            <a:tailEnd type="none" w="med" len="med"/>
          </a:ln>
        </p:spPr>
        <p:txBody>
          <a:bodyPr/>
          <a:lstStyle/>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1E2127"/>
                </a:solidFill>
                <a:latin typeface="微软雅黑" panose="020B0503020204020204" charset="-122"/>
                <a:cs typeface="微软雅黑" panose="020B0503020204020204" charset="-122"/>
              </a:rPr>
              <a:t>招投标</a:t>
            </a:r>
            <a:r>
              <a:rPr lang="zh-CN" sz="1600" b="1" dirty="0">
                <a:solidFill>
                  <a:srgbClr val="1E2127"/>
                </a:solidFill>
                <a:latin typeface="微软雅黑" panose="020B0503020204020204" charset="-122"/>
                <a:cs typeface="微软雅黑" panose="020B0503020204020204" charset="-122"/>
              </a:rPr>
              <a:t>、谈判</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2896235" y="2190750"/>
            <a:ext cx="3581400" cy="443230"/>
          </a:xfrm>
          <a:prstGeom prst="rect">
            <a:avLst/>
          </a:prstGeom>
        </p:spPr>
        <p:txBody>
          <a:bodyPr vert="horz" wrap="square" lIns="0" tIns="12700" rIns="0" bIns="0" rtlCol="0">
            <a:spAutoFit/>
          </a:bodyPr>
          <a:lstStyle/>
          <a:p>
            <a:pPr marL="12700">
              <a:lnSpc>
                <a:spcPct val="100000"/>
              </a:lnSpc>
              <a:spcBef>
                <a:spcPts val="100"/>
              </a:spcBef>
            </a:pPr>
            <a:r>
              <a:rPr sz="2800" b="1" dirty="0">
                <a:latin typeface="微软雅黑" panose="020B0503020204020204" charset="-122"/>
                <a:cs typeface="微软雅黑" panose="020B0503020204020204" charset="-122"/>
              </a:rPr>
              <a:t>招投标前项目审查</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1E2127"/>
                </a:solidFill>
                <a:latin typeface="微软雅黑" panose="020B0503020204020204" charset="-122"/>
                <a:cs typeface="微软雅黑" panose="020B0503020204020204" charset="-122"/>
              </a:rPr>
              <a:t>招投标</a:t>
            </a:r>
            <a:r>
              <a:rPr lang="zh-CN" sz="1600" b="1" dirty="0">
                <a:solidFill>
                  <a:srgbClr val="1E2127"/>
                </a:solidFill>
                <a:latin typeface="微软雅黑" panose="020B0503020204020204" charset="-122"/>
                <a:cs typeface="微软雅黑" panose="020B0503020204020204" charset="-122"/>
              </a:rPr>
              <a:t>、谈判</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2896235" y="2190750"/>
            <a:ext cx="3581400" cy="443230"/>
          </a:xfrm>
          <a:prstGeom prst="rect">
            <a:avLst/>
          </a:prstGeom>
        </p:spPr>
        <p:txBody>
          <a:bodyPr vert="horz" wrap="square" lIns="0" tIns="12700" rIns="0" bIns="0" rtlCol="0">
            <a:spAutoFit/>
          </a:bodyPr>
          <a:lstStyle/>
          <a:p>
            <a:pPr marL="12700">
              <a:lnSpc>
                <a:spcPct val="100000"/>
              </a:lnSpc>
              <a:spcBef>
                <a:spcPts val="100"/>
              </a:spcBef>
            </a:pPr>
            <a:r>
              <a:rPr lang="zh-CN" sz="2800" b="1" dirty="0">
                <a:latin typeface="微软雅黑" panose="020B0503020204020204" charset="-122"/>
                <a:cs typeface="微软雅黑" panose="020B0503020204020204" charset="-122"/>
              </a:rPr>
              <a:t>自身履约能力评估</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1E2127"/>
                </a:solidFill>
                <a:latin typeface="微软雅黑" panose="020B0503020204020204" charset="-122"/>
                <a:cs typeface="微软雅黑" panose="020B0503020204020204" charset="-122"/>
              </a:rPr>
              <a:t>招投标</a:t>
            </a:r>
            <a:r>
              <a:rPr lang="zh-CN" sz="1600" b="1" dirty="0">
                <a:solidFill>
                  <a:srgbClr val="1E2127"/>
                </a:solidFill>
                <a:latin typeface="微软雅黑" panose="020B0503020204020204" charset="-122"/>
                <a:cs typeface="微软雅黑" panose="020B0503020204020204" charset="-122"/>
              </a:rPr>
              <a:t>、谈判</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1958340" y="2226310"/>
            <a:ext cx="5233670" cy="443230"/>
          </a:xfrm>
          <a:prstGeom prst="rect">
            <a:avLst/>
          </a:prstGeom>
        </p:spPr>
        <p:txBody>
          <a:bodyPr vert="horz" wrap="square" lIns="0" tIns="12700" rIns="0" bIns="0" rtlCol="0">
            <a:spAutoFit/>
          </a:bodyPr>
          <a:lstStyle/>
          <a:p>
            <a:pPr marL="12700">
              <a:lnSpc>
                <a:spcPct val="100000"/>
              </a:lnSpc>
              <a:spcBef>
                <a:spcPts val="100"/>
              </a:spcBef>
            </a:pPr>
            <a:r>
              <a:rPr lang="zh-CN" sz="2800" b="1" dirty="0">
                <a:latin typeface="微软雅黑" panose="020B0503020204020204" charset="-122"/>
                <a:cs typeface="微软雅黑" panose="020B0503020204020204" charset="-122"/>
              </a:rPr>
              <a:t>招投标中的民事责任、刑事责任</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1E2127"/>
                </a:solidFill>
                <a:latin typeface="微软雅黑" panose="020B0503020204020204" charset="-122"/>
                <a:cs typeface="微软雅黑" panose="020B0503020204020204" charset="-122"/>
              </a:rPr>
              <a:t>招投标</a:t>
            </a:r>
            <a:r>
              <a:rPr lang="zh-CN" sz="1600" b="1" dirty="0">
                <a:solidFill>
                  <a:srgbClr val="1E2127"/>
                </a:solidFill>
                <a:latin typeface="微软雅黑" panose="020B0503020204020204" charset="-122"/>
                <a:cs typeface="微软雅黑" panose="020B0503020204020204" charset="-122"/>
              </a:rPr>
              <a:t>、谈判</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2896235" y="2190750"/>
            <a:ext cx="3581400" cy="443230"/>
          </a:xfrm>
          <a:prstGeom prst="rect">
            <a:avLst/>
          </a:prstGeom>
        </p:spPr>
        <p:txBody>
          <a:bodyPr vert="horz" wrap="square" lIns="0" tIns="12700" rIns="0" bIns="0" rtlCol="0">
            <a:spAutoFit/>
          </a:bodyPr>
          <a:lstStyle/>
          <a:p>
            <a:pPr marL="12700">
              <a:lnSpc>
                <a:spcPct val="100000"/>
              </a:lnSpc>
              <a:spcBef>
                <a:spcPts val="100"/>
              </a:spcBef>
            </a:pPr>
            <a:r>
              <a:rPr lang="zh-CN" sz="2800" b="1" dirty="0">
                <a:latin typeface="微软雅黑" panose="020B0503020204020204" charset="-122"/>
                <a:cs typeface="微软雅黑" panose="020B0503020204020204" charset="-122"/>
              </a:rPr>
              <a:t>谁去谈判？谈什么？</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7723"/>
            <a:ext cx="9144000" cy="5143500"/>
          </a:xfrm>
          <a:custGeom>
            <a:avLst/>
            <a:gdLst/>
            <a:ahLst/>
            <a:cxnLst/>
            <a:rect l="l" t="t" r="r" b="b"/>
            <a:pathLst>
              <a:path w="9144000" h="5143500">
                <a:moveTo>
                  <a:pt x="0" y="0"/>
                </a:moveTo>
                <a:lnTo>
                  <a:pt x="9144000" y="0"/>
                </a:lnTo>
                <a:lnTo>
                  <a:pt x="9144000" y="5143500"/>
                </a:lnTo>
                <a:lnTo>
                  <a:pt x="0" y="5143500"/>
                </a:lnTo>
                <a:lnTo>
                  <a:pt x="0" y="0"/>
                </a:lnTo>
                <a:close/>
              </a:path>
            </a:pathLst>
          </a:custGeom>
          <a:solidFill>
            <a:srgbClr val="1E2127">
              <a:alpha val="61999"/>
            </a:srgbClr>
          </a:solidFill>
        </p:spPr>
        <p:txBody>
          <a:bodyPr wrap="square" lIns="0" tIns="0" rIns="0" bIns="0" rtlCol="0"/>
          <a:lstStyle/>
          <a:p>
            <a:endParaRPr/>
          </a:p>
        </p:txBody>
      </p:sp>
      <p:sp>
        <p:nvSpPr>
          <p:cNvPr id="4" name="object 4"/>
          <p:cNvSpPr txBox="1">
            <a:spLocks noGrp="1"/>
          </p:cNvSpPr>
          <p:nvPr>
            <p:ph type="title"/>
          </p:nvPr>
        </p:nvSpPr>
        <p:spPr>
          <a:xfrm>
            <a:off x="1636013" y="1642998"/>
            <a:ext cx="1433829" cy="1367155"/>
          </a:xfrm>
          <a:prstGeom prst="rect">
            <a:avLst/>
          </a:prstGeom>
        </p:spPr>
        <p:txBody>
          <a:bodyPr vert="horz" wrap="square" lIns="0" tIns="13335" rIns="0" bIns="0" rtlCol="0">
            <a:spAutoFit/>
          </a:bodyPr>
          <a:lstStyle/>
          <a:p>
            <a:pPr marL="12700">
              <a:lnSpc>
                <a:spcPct val="100000"/>
              </a:lnSpc>
              <a:spcBef>
                <a:spcPts val="105"/>
              </a:spcBef>
            </a:pPr>
            <a:r>
              <a:rPr lang="en-US" sz="8800" dirty="0"/>
              <a:t>3</a:t>
            </a:r>
            <a:r>
              <a:rPr lang="en-US" sz="3200" dirty="0"/>
              <a:t>.2</a:t>
            </a:r>
          </a:p>
        </p:txBody>
      </p:sp>
      <p:sp>
        <p:nvSpPr>
          <p:cNvPr id="5" name="object 5"/>
          <p:cNvSpPr txBox="1"/>
          <p:nvPr/>
        </p:nvSpPr>
        <p:spPr>
          <a:xfrm>
            <a:off x="3069590" y="1967865"/>
            <a:ext cx="4715510" cy="716280"/>
          </a:xfrm>
          <a:prstGeom prst="rect">
            <a:avLst/>
          </a:prstGeom>
        </p:spPr>
        <p:txBody>
          <a:bodyPr vert="horz" wrap="square" lIns="0" tIns="12700" rIns="0" bIns="0" rtlCol="0">
            <a:spAutoFit/>
          </a:bodyPr>
          <a:lstStyle/>
          <a:p>
            <a:pPr marL="824865" marR="5080" indent="-812800">
              <a:lnSpc>
                <a:spcPct val="143000"/>
              </a:lnSpc>
              <a:spcBef>
                <a:spcPts val="100"/>
              </a:spcBef>
            </a:pPr>
            <a:r>
              <a:rPr lang="zh-CN" sz="3200" b="1" spc="-10" dirty="0">
                <a:solidFill>
                  <a:srgbClr val="FFFFFF"/>
                </a:solidFill>
                <a:latin typeface="微软雅黑" panose="020B0503020204020204" charset="-122"/>
                <a:cs typeface="微软雅黑" panose="020B0503020204020204" charset="-122"/>
              </a:rPr>
              <a:t>履行</a:t>
            </a:r>
            <a:r>
              <a:rPr sz="3200" b="1" dirty="0">
                <a:solidFill>
                  <a:srgbClr val="FFFFFF"/>
                </a:solidFill>
                <a:latin typeface="微软雅黑" panose="020B0503020204020204" charset="-122"/>
                <a:cs typeface="微软雅黑" panose="020B0503020204020204" charset="-122"/>
              </a:rPr>
              <a:t>阶段</a:t>
            </a:r>
            <a:r>
              <a:rPr lang="zh-CN" sz="3200" b="1" dirty="0">
                <a:solidFill>
                  <a:srgbClr val="FFFFFF"/>
                </a:solidFill>
                <a:latin typeface="微软雅黑" panose="020B0503020204020204" charset="-122"/>
                <a:cs typeface="微软雅黑" panose="020B0503020204020204" charset="-122"/>
              </a:rPr>
              <a:t>反败为胜</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履行</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1860550" y="2133600"/>
            <a:ext cx="5429250" cy="443230"/>
          </a:xfrm>
          <a:prstGeom prst="rect">
            <a:avLst/>
          </a:prstGeom>
        </p:spPr>
        <p:txBody>
          <a:bodyPr vert="horz" wrap="square" lIns="0" tIns="12700" rIns="0" bIns="0" rtlCol="0">
            <a:spAutoFit/>
          </a:bodyPr>
          <a:lstStyle/>
          <a:p>
            <a:pPr marL="12700">
              <a:lnSpc>
                <a:spcPct val="100000"/>
              </a:lnSpc>
              <a:spcBef>
                <a:spcPts val="100"/>
              </a:spcBef>
            </a:pPr>
            <a:r>
              <a:rPr lang="zh-CN" sz="2800" b="1" dirty="0">
                <a:latin typeface="微软雅黑" panose="020B0503020204020204" charset="-122"/>
                <a:cs typeface="微软雅黑" panose="020B0503020204020204" charset="-122"/>
              </a:rPr>
              <a:t>培训项目经理，提炼核心合同条款</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履行</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2787650" y="2133600"/>
            <a:ext cx="3574415" cy="443230"/>
          </a:xfrm>
          <a:prstGeom prst="rect">
            <a:avLst/>
          </a:prstGeom>
        </p:spPr>
        <p:txBody>
          <a:bodyPr vert="horz" wrap="square" lIns="0" tIns="12700" rIns="0" bIns="0" rtlCol="0">
            <a:spAutoFit/>
          </a:bodyPr>
          <a:lstStyle/>
          <a:p>
            <a:pPr marL="12700">
              <a:lnSpc>
                <a:spcPct val="100000"/>
              </a:lnSpc>
              <a:spcBef>
                <a:spcPts val="100"/>
              </a:spcBef>
            </a:pPr>
            <a:r>
              <a:rPr lang="zh-CN" sz="2800" b="1" dirty="0">
                <a:latin typeface="微软雅黑" panose="020B0503020204020204" charset="-122"/>
                <a:cs typeface="微软雅黑" panose="020B0503020204020204" charset="-122"/>
              </a:rPr>
              <a:t>定期梳理、及时解决</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履行</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1504950" y="1752600"/>
            <a:ext cx="6141085" cy="1330960"/>
          </a:xfrm>
          <a:prstGeom prst="rect">
            <a:avLst/>
          </a:prstGeom>
        </p:spPr>
        <p:txBody>
          <a:bodyPr vert="horz" wrap="square" lIns="0" tIns="12700" rIns="0" bIns="0" rtlCol="0">
            <a:spAutoFit/>
          </a:bodyPr>
          <a:lstStyle/>
          <a:p>
            <a:pPr marL="12700">
              <a:lnSpc>
                <a:spcPct val="100000"/>
              </a:lnSpc>
              <a:spcBef>
                <a:spcPts val="100"/>
              </a:spcBef>
            </a:pPr>
            <a:r>
              <a:rPr lang="zh-CN" sz="2800" b="1" dirty="0">
                <a:latin typeface="微软雅黑" panose="020B0503020204020204" charset="-122"/>
                <a:cs typeface="微软雅黑" panose="020B0503020204020204" charset="-122"/>
              </a:rPr>
              <a:t>工期、质量、增减项、图纸变更</a:t>
            </a:r>
          </a:p>
          <a:p>
            <a:pPr marL="12700">
              <a:lnSpc>
                <a:spcPct val="100000"/>
              </a:lnSpc>
              <a:spcBef>
                <a:spcPts val="100"/>
              </a:spcBef>
            </a:pPr>
            <a:endParaRPr lang="zh-CN" sz="2800" b="1" dirty="0">
              <a:latin typeface="微软雅黑" panose="020B0503020204020204" charset="-122"/>
              <a:cs typeface="微软雅黑" panose="020B0503020204020204" charset="-122"/>
            </a:endParaRPr>
          </a:p>
          <a:p>
            <a:pPr marL="12700">
              <a:lnSpc>
                <a:spcPct val="100000"/>
              </a:lnSpc>
              <a:spcBef>
                <a:spcPts val="100"/>
              </a:spcBef>
            </a:pPr>
            <a:r>
              <a:rPr lang="zh-CN" sz="2800" b="1" dirty="0">
                <a:latin typeface="微软雅黑" panose="020B0503020204020204" charset="-122"/>
                <a:cs typeface="微软雅黑" panose="020B0503020204020204" charset="-122"/>
              </a:rPr>
              <a:t>价格波动、迟延付款、竣工验收、结算</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履行</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3848100" y="2133600"/>
            <a:ext cx="1447165" cy="443230"/>
          </a:xfrm>
          <a:prstGeom prst="rect">
            <a:avLst/>
          </a:prstGeom>
        </p:spPr>
        <p:txBody>
          <a:bodyPr vert="horz" wrap="square" lIns="0" tIns="12700" rIns="0" bIns="0" rtlCol="0">
            <a:spAutoFit/>
          </a:bodyPr>
          <a:lstStyle/>
          <a:p>
            <a:pPr marL="12700">
              <a:lnSpc>
                <a:spcPct val="100000"/>
              </a:lnSpc>
              <a:spcBef>
                <a:spcPts val="100"/>
              </a:spcBef>
            </a:pPr>
            <a:r>
              <a:rPr lang="zh-CN" sz="2800" b="1" dirty="0">
                <a:latin typeface="微软雅黑" panose="020B0503020204020204" charset="-122"/>
                <a:cs typeface="微软雅黑" panose="020B0503020204020204" charset="-122"/>
              </a:rPr>
              <a:t>诊断报告</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523"/>
            <a:ext cx="9144000" cy="5143500"/>
          </a:xfrm>
          <a:custGeom>
            <a:avLst/>
            <a:gdLst/>
            <a:ahLst/>
            <a:cxnLst/>
            <a:rect l="l" t="t" r="r" b="b"/>
            <a:pathLst>
              <a:path w="9144000" h="5143500">
                <a:moveTo>
                  <a:pt x="0" y="0"/>
                </a:moveTo>
                <a:lnTo>
                  <a:pt x="9144000" y="0"/>
                </a:lnTo>
                <a:lnTo>
                  <a:pt x="9144000" y="5143500"/>
                </a:lnTo>
                <a:lnTo>
                  <a:pt x="0" y="5143500"/>
                </a:lnTo>
                <a:lnTo>
                  <a:pt x="0" y="0"/>
                </a:lnTo>
                <a:close/>
              </a:path>
            </a:pathLst>
          </a:custGeom>
          <a:solidFill>
            <a:srgbClr val="1E2127">
              <a:alpha val="61999"/>
            </a:srgbClr>
          </a:solidFill>
        </p:spPr>
        <p:txBody>
          <a:bodyPr wrap="square" lIns="0" tIns="0" rIns="0" bIns="0" rtlCol="0"/>
          <a:lstStyle/>
          <a:p>
            <a:endParaRPr/>
          </a:p>
        </p:txBody>
      </p:sp>
      <p:sp>
        <p:nvSpPr>
          <p:cNvPr id="4" name="object 4"/>
          <p:cNvSpPr txBox="1">
            <a:spLocks noGrp="1"/>
          </p:cNvSpPr>
          <p:nvPr>
            <p:ph type="title"/>
          </p:nvPr>
        </p:nvSpPr>
        <p:spPr>
          <a:xfrm>
            <a:off x="1636013" y="1642998"/>
            <a:ext cx="1433829" cy="1367155"/>
          </a:xfrm>
          <a:prstGeom prst="rect">
            <a:avLst/>
          </a:prstGeom>
        </p:spPr>
        <p:txBody>
          <a:bodyPr vert="horz" wrap="square" lIns="0" tIns="13335" rIns="0" bIns="0" rtlCol="0">
            <a:spAutoFit/>
          </a:bodyPr>
          <a:lstStyle/>
          <a:p>
            <a:pPr marL="12700">
              <a:lnSpc>
                <a:spcPct val="100000"/>
              </a:lnSpc>
              <a:spcBef>
                <a:spcPts val="105"/>
              </a:spcBef>
            </a:pPr>
            <a:r>
              <a:rPr lang="en-US" sz="8800" dirty="0"/>
              <a:t>3</a:t>
            </a:r>
            <a:r>
              <a:rPr lang="en-US" sz="3200" dirty="0"/>
              <a:t>.3</a:t>
            </a:r>
          </a:p>
        </p:txBody>
      </p:sp>
      <p:sp>
        <p:nvSpPr>
          <p:cNvPr id="5" name="object 5"/>
          <p:cNvSpPr txBox="1"/>
          <p:nvPr/>
        </p:nvSpPr>
        <p:spPr>
          <a:xfrm>
            <a:off x="3069590" y="1967865"/>
            <a:ext cx="4715510" cy="716280"/>
          </a:xfrm>
          <a:prstGeom prst="rect">
            <a:avLst/>
          </a:prstGeom>
        </p:spPr>
        <p:txBody>
          <a:bodyPr vert="horz" wrap="square" lIns="0" tIns="12700" rIns="0" bIns="0" rtlCol="0">
            <a:spAutoFit/>
          </a:bodyPr>
          <a:lstStyle/>
          <a:p>
            <a:pPr marL="824865" marR="5080" indent="-812800">
              <a:lnSpc>
                <a:spcPct val="143000"/>
              </a:lnSpc>
              <a:spcBef>
                <a:spcPts val="100"/>
              </a:spcBef>
            </a:pPr>
            <a:r>
              <a:rPr lang="zh-CN" sz="3200" b="1" spc="-10" dirty="0">
                <a:solidFill>
                  <a:srgbClr val="FFFFFF"/>
                </a:solidFill>
                <a:latin typeface="微软雅黑" panose="020B0503020204020204" charset="-122"/>
                <a:cs typeface="微软雅黑" panose="020B0503020204020204" charset="-122"/>
              </a:rPr>
              <a:t>竣工验收风险控制</a:t>
            </a:r>
            <a:endParaRPr lang="zh-CN" sz="3200" b="1" dirty="0">
              <a:solidFill>
                <a:srgbClr val="FFFFFF"/>
              </a:solidFill>
              <a:latin typeface="微软雅黑" panose="020B0503020204020204" charset="-122"/>
              <a:cs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51435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9123426" y="0"/>
            <a:ext cx="0" cy="5143500"/>
          </a:xfrm>
          <a:custGeom>
            <a:avLst/>
            <a:gdLst/>
            <a:ahLst/>
            <a:cxnLst/>
            <a:rect l="l" t="t" r="r" b="b"/>
            <a:pathLst>
              <a:path h="5143500">
                <a:moveTo>
                  <a:pt x="0" y="0"/>
                </a:moveTo>
                <a:lnTo>
                  <a:pt x="0" y="5143500"/>
                </a:lnTo>
              </a:path>
            </a:pathLst>
          </a:custGeom>
          <a:ln w="41148">
            <a:solidFill>
              <a:srgbClr val="1E2127"/>
            </a:solidFill>
          </a:ln>
        </p:spPr>
        <p:txBody>
          <a:bodyPr wrap="square" lIns="0" tIns="0" rIns="0" bIns="0" rtlCol="0"/>
          <a:lstStyle/>
          <a:p>
            <a:endParaRPr/>
          </a:p>
        </p:txBody>
      </p:sp>
      <p:sp>
        <p:nvSpPr>
          <p:cNvPr id="4" name="object 4"/>
          <p:cNvSpPr/>
          <p:nvPr/>
        </p:nvSpPr>
        <p:spPr>
          <a:xfrm>
            <a:off x="9144" y="0"/>
            <a:ext cx="3458210" cy="5125720"/>
          </a:xfrm>
          <a:custGeom>
            <a:avLst/>
            <a:gdLst/>
            <a:ahLst/>
            <a:cxnLst/>
            <a:rect l="l" t="t" r="r" b="b"/>
            <a:pathLst>
              <a:path w="3458210" h="5125720">
                <a:moveTo>
                  <a:pt x="0" y="0"/>
                </a:moveTo>
                <a:lnTo>
                  <a:pt x="3457955" y="0"/>
                </a:lnTo>
                <a:lnTo>
                  <a:pt x="3457955" y="5125212"/>
                </a:lnTo>
                <a:lnTo>
                  <a:pt x="0" y="5125212"/>
                </a:lnTo>
                <a:lnTo>
                  <a:pt x="0" y="0"/>
                </a:lnTo>
                <a:close/>
              </a:path>
            </a:pathLst>
          </a:custGeom>
          <a:solidFill>
            <a:srgbClr val="1E2127">
              <a:alpha val="61999"/>
            </a:srgbClr>
          </a:solidFill>
        </p:spPr>
        <p:txBody>
          <a:bodyPr wrap="square" lIns="0" tIns="0" rIns="0" bIns="0" rtlCol="0"/>
          <a:lstStyle/>
          <a:p>
            <a:endParaRPr/>
          </a:p>
        </p:txBody>
      </p:sp>
      <p:sp>
        <p:nvSpPr>
          <p:cNvPr id="5" name="object 5"/>
          <p:cNvSpPr/>
          <p:nvPr/>
        </p:nvSpPr>
        <p:spPr>
          <a:xfrm>
            <a:off x="3487420" y="0"/>
            <a:ext cx="5636260" cy="5125720"/>
          </a:xfrm>
          <a:custGeom>
            <a:avLst/>
            <a:gdLst/>
            <a:ahLst/>
            <a:cxnLst/>
            <a:rect l="l" t="t" r="r" b="b"/>
            <a:pathLst>
              <a:path w="5636259" h="5125720">
                <a:moveTo>
                  <a:pt x="0" y="0"/>
                </a:moveTo>
                <a:lnTo>
                  <a:pt x="5635752" y="0"/>
                </a:lnTo>
                <a:lnTo>
                  <a:pt x="5635752" y="5125212"/>
                </a:lnTo>
                <a:lnTo>
                  <a:pt x="0" y="5125212"/>
                </a:lnTo>
                <a:lnTo>
                  <a:pt x="0" y="0"/>
                </a:lnTo>
                <a:close/>
              </a:path>
            </a:pathLst>
          </a:custGeom>
          <a:solidFill>
            <a:srgbClr val="FFFFFF"/>
          </a:solidFill>
        </p:spPr>
        <p:txBody>
          <a:bodyPr wrap="square" lIns="0" tIns="0" rIns="0" bIns="0" rtlCol="0"/>
          <a:lstStyle/>
          <a:p>
            <a:endParaRPr/>
          </a:p>
        </p:txBody>
      </p:sp>
      <p:sp>
        <p:nvSpPr>
          <p:cNvPr id="6" name="object 6"/>
          <p:cNvSpPr/>
          <p:nvPr/>
        </p:nvSpPr>
        <p:spPr>
          <a:xfrm>
            <a:off x="4594859" y="631189"/>
            <a:ext cx="0" cy="480695"/>
          </a:xfrm>
          <a:custGeom>
            <a:avLst/>
            <a:gdLst/>
            <a:ahLst/>
            <a:cxnLst/>
            <a:rect l="l" t="t" r="r" b="b"/>
            <a:pathLst>
              <a:path h="480694">
                <a:moveTo>
                  <a:pt x="0" y="0"/>
                </a:moveTo>
                <a:lnTo>
                  <a:pt x="0" y="480694"/>
                </a:lnTo>
              </a:path>
            </a:pathLst>
          </a:custGeom>
          <a:ln w="12700">
            <a:solidFill>
              <a:srgbClr val="102F52"/>
            </a:solidFill>
          </a:ln>
        </p:spPr>
        <p:txBody>
          <a:bodyPr wrap="square" lIns="0" tIns="0" rIns="0" bIns="0" rtlCol="0"/>
          <a:lstStyle/>
          <a:p>
            <a:endParaRPr/>
          </a:p>
        </p:txBody>
      </p:sp>
      <p:sp>
        <p:nvSpPr>
          <p:cNvPr id="7" name="object 7"/>
          <p:cNvSpPr/>
          <p:nvPr/>
        </p:nvSpPr>
        <p:spPr>
          <a:xfrm>
            <a:off x="4594859" y="2595880"/>
            <a:ext cx="0" cy="480695"/>
          </a:xfrm>
          <a:custGeom>
            <a:avLst/>
            <a:gdLst/>
            <a:ahLst/>
            <a:cxnLst/>
            <a:rect l="l" t="t" r="r" b="b"/>
            <a:pathLst>
              <a:path h="480694">
                <a:moveTo>
                  <a:pt x="0" y="0"/>
                </a:moveTo>
                <a:lnTo>
                  <a:pt x="0" y="480694"/>
                </a:lnTo>
              </a:path>
            </a:pathLst>
          </a:custGeom>
          <a:ln w="12700">
            <a:solidFill>
              <a:srgbClr val="102F52"/>
            </a:solidFill>
          </a:ln>
        </p:spPr>
        <p:txBody>
          <a:bodyPr wrap="square" lIns="0" tIns="0" rIns="0" bIns="0" rtlCol="0"/>
          <a:lstStyle/>
          <a:p>
            <a:endParaRPr/>
          </a:p>
        </p:txBody>
      </p:sp>
      <p:sp>
        <p:nvSpPr>
          <p:cNvPr id="8" name="object 8"/>
          <p:cNvSpPr/>
          <p:nvPr/>
        </p:nvSpPr>
        <p:spPr>
          <a:xfrm>
            <a:off x="4594859" y="3658235"/>
            <a:ext cx="0" cy="481330"/>
          </a:xfrm>
          <a:custGeom>
            <a:avLst/>
            <a:gdLst/>
            <a:ahLst/>
            <a:cxnLst/>
            <a:rect l="l" t="t" r="r" b="b"/>
            <a:pathLst>
              <a:path h="481329">
                <a:moveTo>
                  <a:pt x="0" y="0"/>
                </a:moveTo>
                <a:lnTo>
                  <a:pt x="0" y="481329"/>
                </a:lnTo>
              </a:path>
            </a:pathLst>
          </a:custGeom>
          <a:ln w="12700">
            <a:solidFill>
              <a:srgbClr val="102F52"/>
            </a:solidFill>
          </a:ln>
        </p:spPr>
        <p:txBody>
          <a:bodyPr wrap="square" lIns="0" tIns="0" rIns="0" bIns="0" rtlCol="0"/>
          <a:lstStyle/>
          <a:p>
            <a:endParaRPr/>
          </a:p>
        </p:txBody>
      </p:sp>
      <p:sp>
        <p:nvSpPr>
          <p:cNvPr id="9" name="object 9"/>
          <p:cNvSpPr/>
          <p:nvPr/>
        </p:nvSpPr>
        <p:spPr>
          <a:xfrm>
            <a:off x="4594860" y="1623695"/>
            <a:ext cx="0" cy="480695"/>
          </a:xfrm>
          <a:custGeom>
            <a:avLst/>
            <a:gdLst/>
            <a:ahLst/>
            <a:cxnLst/>
            <a:rect l="l" t="t" r="r" b="b"/>
            <a:pathLst>
              <a:path h="480694">
                <a:moveTo>
                  <a:pt x="0" y="0"/>
                </a:moveTo>
                <a:lnTo>
                  <a:pt x="0" y="480695"/>
                </a:lnTo>
              </a:path>
            </a:pathLst>
          </a:custGeom>
          <a:ln w="12700">
            <a:solidFill>
              <a:srgbClr val="102F52"/>
            </a:solidFill>
          </a:ln>
        </p:spPr>
        <p:txBody>
          <a:bodyPr wrap="square" lIns="0" tIns="0" rIns="0" bIns="0" rtlCol="0"/>
          <a:lstStyle/>
          <a:p>
            <a:endParaRPr/>
          </a:p>
        </p:txBody>
      </p:sp>
      <p:sp>
        <p:nvSpPr>
          <p:cNvPr id="10" name="object 10"/>
          <p:cNvSpPr/>
          <p:nvPr/>
        </p:nvSpPr>
        <p:spPr>
          <a:xfrm>
            <a:off x="10160" y="0"/>
            <a:ext cx="0" cy="5123180"/>
          </a:xfrm>
          <a:custGeom>
            <a:avLst/>
            <a:gdLst/>
            <a:ahLst/>
            <a:cxnLst/>
            <a:rect l="l" t="t" r="r" b="b"/>
            <a:pathLst>
              <a:path h="5123180">
                <a:moveTo>
                  <a:pt x="0" y="0"/>
                </a:moveTo>
                <a:lnTo>
                  <a:pt x="0" y="5123180"/>
                </a:lnTo>
              </a:path>
            </a:pathLst>
          </a:custGeom>
          <a:ln w="7620">
            <a:solidFill>
              <a:srgbClr val="000000"/>
            </a:solidFill>
          </a:ln>
        </p:spPr>
        <p:txBody>
          <a:bodyPr wrap="square" lIns="0" tIns="0" rIns="0" bIns="0" rtlCol="0"/>
          <a:lstStyle/>
          <a:p>
            <a:endParaRPr/>
          </a:p>
        </p:txBody>
      </p:sp>
      <p:sp>
        <p:nvSpPr>
          <p:cNvPr id="11" name="object 11"/>
          <p:cNvSpPr/>
          <p:nvPr/>
        </p:nvSpPr>
        <p:spPr>
          <a:xfrm>
            <a:off x="6350" y="5125084"/>
            <a:ext cx="9137650" cy="0"/>
          </a:xfrm>
          <a:custGeom>
            <a:avLst/>
            <a:gdLst/>
            <a:ahLst/>
            <a:cxnLst/>
            <a:rect l="l" t="t" r="r" b="b"/>
            <a:pathLst>
              <a:path w="9137650">
                <a:moveTo>
                  <a:pt x="0" y="0"/>
                </a:moveTo>
                <a:lnTo>
                  <a:pt x="9137650" y="0"/>
                </a:lnTo>
              </a:path>
            </a:pathLst>
          </a:custGeom>
          <a:ln w="3810">
            <a:solidFill>
              <a:srgbClr val="000000"/>
            </a:solidFill>
          </a:ln>
        </p:spPr>
        <p:txBody>
          <a:bodyPr wrap="square" lIns="0" tIns="0" rIns="0" bIns="0" rtlCol="0"/>
          <a:lstStyle/>
          <a:p>
            <a:endParaRPr/>
          </a:p>
        </p:txBody>
      </p:sp>
      <p:sp>
        <p:nvSpPr>
          <p:cNvPr id="12" name="object 12"/>
          <p:cNvSpPr/>
          <p:nvPr/>
        </p:nvSpPr>
        <p:spPr>
          <a:xfrm>
            <a:off x="13970" y="5121909"/>
            <a:ext cx="9130030" cy="0"/>
          </a:xfrm>
          <a:custGeom>
            <a:avLst/>
            <a:gdLst/>
            <a:ahLst/>
            <a:cxnLst/>
            <a:rect l="l" t="t" r="r" b="b"/>
            <a:pathLst>
              <a:path w="9130030">
                <a:moveTo>
                  <a:pt x="0" y="0"/>
                </a:moveTo>
                <a:lnTo>
                  <a:pt x="9130030" y="0"/>
                </a:lnTo>
              </a:path>
            </a:pathLst>
          </a:custGeom>
          <a:ln w="3810">
            <a:solidFill>
              <a:srgbClr val="000000"/>
            </a:solidFill>
          </a:ln>
        </p:spPr>
        <p:txBody>
          <a:bodyPr wrap="square" lIns="0" tIns="0" rIns="0" bIns="0" rtlCol="0"/>
          <a:lstStyle/>
          <a:p>
            <a:endParaRPr/>
          </a:p>
        </p:txBody>
      </p:sp>
      <p:sp>
        <p:nvSpPr>
          <p:cNvPr id="13" name="object 13"/>
          <p:cNvSpPr txBox="1">
            <a:spLocks noGrp="1"/>
          </p:cNvSpPr>
          <p:nvPr>
            <p:ph type="title"/>
          </p:nvPr>
        </p:nvSpPr>
        <p:spPr>
          <a:xfrm>
            <a:off x="3815461" y="554101"/>
            <a:ext cx="586105" cy="634365"/>
          </a:xfrm>
          <a:prstGeom prst="rect">
            <a:avLst/>
          </a:prstGeom>
        </p:spPr>
        <p:txBody>
          <a:bodyPr vert="horz" wrap="square" lIns="0" tIns="12065" rIns="0" bIns="0" rtlCol="0">
            <a:spAutoFit/>
          </a:bodyPr>
          <a:lstStyle/>
          <a:p>
            <a:pPr marL="12700">
              <a:lnSpc>
                <a:spcPct val="100000"/>
              </a:lnSpc>
              <a:spcBef>
                <a:spcPts val="95"/>
              </a:spcBef>
            </a:pPr>
            <a:r>
              <a:rPr sz="4000" b="1" spc="-25" dirty="0">
                <a:solidFill>
                  <a:srgbClr val="1E2127"/>
                </a:solidFill>
                <a:latin typeface="Century Gothic" panose="020B0502020202020204"/>
                <a:cs typeface="Century Gothic" panose="020B0502020202020204"/>
              </a:rPr>
              <a:t>0</a:t>
            </a:r>
            <a:r>
              <a:rPr sz="4000" b="1" spc="-50" dirty="0">
                <a:solidFill>
                  <a:srgbClr val="1E2127"/>
                </a:solidFill>
                <a:latin typeface="Century Gothic" panose="020B0502020202020204"/>
                <a:cs typeface="Century Gothic" panose="020B0502020202020204"/>
              </a:rPr>
              <a:t>1</a:t>
            </a:r>
            <a:endParaRPr sz="4000">
              <a:latin typeface="Century Gothic" panose="020B0502020202020204"/>
              <a:cs typeface="Century Gothic" panose="020B0502020202020204"/>
            </a:endParaRPr>
          </a:p>
        </p:txBody>
      </p:sp>
      <p:sp>
        <p:nvSpPr>
          <p:cNvPr id="14" name="object 14"/>
          <p:cNvSpPr txBox="1"/>
          <p:nvPr/>
        </p:nvSpPr>
        <p:spPr>
          <a:xfrm>
            <a:off x="4836160" y="727075"/>
            <a:ext cx="3833495" cy="289560"/>
          </a:xfrm>
          <a:prstGeom prst="rect">
            <a:avLst/>
          </a:prstGeom>
        </p:spPr>
        <p:txBody>
          <a:bodyPr vert="horz" wrap="square" lIns="0" tIns="12700" rIns="0" bIns="0" rtlCol="0">
            <a:spAutoFit/>
          </a:bodyPr>
          <a:lstStyle/>
          <a:p>
            <a:pPr marL="12700">
              <a:lnSpc>
                <a:spcPct val="100000"/>
              </a:lnSpc>
              <a:spcBef>
                <a:spcPts val="100"/>
              </a:spcBef>
            </a:pPr>
            <a:r>
              <a:rPr lang="zh-CN" sz="1800" b="1" dirty="0">
                <a:solidFill>
                  <a:srgbClr val="1E2127"/>
                </a:solidFill>
                <a:latin typeface="微软雅黑" panose="020B0503020204020204" charset="-122"/>
                <a:cs typeface="微软雅黑" panose="020B0503020204020204" charset="-122"/>
              </a:rPr>
              <a:t>新司法解释（一）实质性变更</a:t>
            </a:r>
            <a:endParaRPr lang="zh-CN" sz="1800">
              <a:latin typeface="微软雅黑" panose="020B0503020204020204" charset="-122"/>
              <a:cs typeface="微软雅黑" panose="020B0503020204020204" charset="-122"/>
            </a:endParaRPr>
          </a:p>
        </p:txBody>
      </p:sp>
      <p:sp>
        <p:nvSpPr>
          <p:cNvPr id="15" name="object 15"/>
          <p:cNvSpPr txBox="1"/>
          <p:nvPr/>
        </p:nvSpPr>
        <p:spPr>
          <a:xfrm>
            <a:off x="4836160" y="1719580"/>
            <a:ext cx="4307840" cy="289560"/>
          </a:xfrm>
          <a:prstGeom prst="rect">
            <a:avLst/>
          </a:prstGeom>
        </p:spPr>
        <p:txBody>
          <a:bodyPr vert="horz" wrap="square" lIns="0" tIns="12700" rIns="0" bIns="0" rtlCol="0">
            <a:spAutoFit/>
          </a:bodyPr>
          <a:lstStyle/>
          <a:p>
            <a:pPr marL="12700">
              <a:lnSpc>
                <a:spcPct val="100000"/>
              </a:lnSpc>
              <a:spcBef>
                <a:spcPts val="100"/>
              </a:spcBef>
            </a:pPr>
            <a:r>
              <a:rPr lang="zh-CN" sz="1800" b="1" dirty="0">
                <a:solidFill>
                  <a:srgbClr val="1E2127"/>
                </a:solidFill>
                <a:latin typeface="微软雅黑" panose="020B0503020204020204" charset="-122"/>
                <a:cs typeface="微软雅黑" panose="020B0503020204020204" charset="-122"/>
              </a:rPr>
              <a:t>新司法解释（一）的体系</a:t>
            </a:r>
          </a:p>
        </p:txBody>
      </p:sp>
      <p:sp>
        <p:nvSpPr>
          <p:cNvPr id="16" name="object 16"/>
          <p:cNvSpPr txBox="1"/>
          <p:nvPr/>
        </p:nvSpPr>
        <p:spPr>
          <a:xfrm>
            <a:off x="4836160" y="2736850"/>
            <a:ext cx="3674110" cy="289560"/>
          </a:xfrm>
          <a:prstGeom prst="rect">
            <a:avLst/>
          </a:prstGeom>
        </p:spPr>
        <p:txBody>
          <a:bodyPr vert="horz" wrap="square" lIns="0" tIns="12700" rIns="0" bIns="0" rtlCol="0">
            <a:spAutoFit/>
          </a:bodyPr>
          <a:lstStyle/>
          <a:p>
            <a:pPr marL="12700">
              <a:lnSpc>
                <a:spcPct val="100000"/>
              </a:lnSpc>
              <a:spcBef>
                <a:spcPts val="100"/>
              </a:spcBef>
            </a:pPr>
            <a:r>
              <a:rPr lang="zh-CN" b="1" dirty="0">
                <a:solidFill>
                  <a:srgbClr val="1E2127"/>
                </a:solidFill>
                <a:latin typeface="微软雅黑" panose="020B0503020204020204" charset="-122"/>
                <a:cs typeface="微软雅黑" panose="020B0503020204020204" charset="-122"/>
                <a:sym typeface="+mn-ea"/>
              </a:rPr>
              <a:t>施工企业法律风险控制</a:t>
            </a:r>
            <a:endParaRPr lang="zh-CN" sz="1800" b="1" dirty="0">
              <a:solidFill>
                <a:srgbClr val="1E2127"/>
              </a:solidFill>
              <a:latin typeface="微软雅黑" panose="020B0503020204020204" charset="-122"/>
              <a:cs typeface="微软雅黑" panose="020B0503020204020204" charset="-122"/>
            </a:endParaRPr>
          </a:p>
        </p:txBody>
      </p:sp>
      <p:sp>
        <p:nvSpPr>
          <p:cNvPr id="17" name="object 17"/>
          <p:cNvSpPr txBox="1"/>
          <p:nvPr/>
        </p:nvSpPr>
        <p:spPr>
          <a:xfrm>
            <a:off x="3815587" y="1325626"/>
            <a:ext cx="598170" cy="2919730"/>
          </a:xfrm>
          <a:prstGeom prst="rect">
            <a:avLst/>
          </a:prstGeom>
        </p:spPr>
        <p:txBody>
          <a:bodyPr vert="horz" wrap="square" lIns="0" tIns="262255" rIns="0" bIns="0" rtlCol="0">
            <a:spAutoFit/>
          </a:bodyPr>
          <a:lstStyle/>
          <a:p>
            <a:pPr marL="12700" fontAlgn="auto">
              <a:lnSpc>
                <a:spcPct val="100000"/>
              </a:lnSpc>
              <a:spcBef>
                <a:spcPts val="2065"/>
              </a:spcBef>
              <a:spcAft>
                <a:spcPts val="1200"/>
              </a:spcAft>
            </a:pPr>
            <a:r>
              <a:rPr sz="4000" b="1" spc="-35" dirty="0">
                <a:solidFill>
                  <a:srgbClr val="1E2127"/>
                </a:solidFill>
                <a:latin typeface="Century Gothic" panose="020B0502020202020204"/>
                <a:cs typeface="Century Gothic" panose="020B0502020202020204"/>
              </a:rPr>
              <a:t>02</a:t>
            </a:r>
            <a:endParaRPr sz="4000">
              <a:latin typeface="Century Gothic" panose="020B0502020202020204"/>
              <a:cs typeface="Century Gothic" panose="020B0502020202020204"/>
            </a:endParaRPr>
          </a:p>
          <a:p>
            <a:pPr marL="24765" fontAlgn="auto">
              <a:lnSpc>
                <a:spcPct val="100000"/>
              </a:lnSpc>
              <a:spcBef>
                <a:spcPts val="1970"/>
              </a:spcBef>
              <a:spcAft>
                <a:spcPts val="1200"/>
              </a:spcAft>
            </a:pPr>
            <a:r>
              <a:rPr sz="4000" b="1" spc="-25" dirty="0">
                <a:solidFill>
                  <a:srgbClr val="1E2127"/>
                </a:solidFill>
                <a:latin typeface="Century Gothic" panose="020B0502020202020204"/>
                <a:cs typeface="Century Gothic" panose="020B0502020202020204"/>
              </a:rPr>
              <a:t>0</a:t>
            </a:r>
            <a:r>
              <a:rPr sz="4000" b="1" spc="-50" dirty="0">
                <a:solidFill>
                  <a:srgbClr val="1E2127"/>
                </a:solidFill>
                <a:latin typeface="Century Gothic" panose="020B0502020202020204"/>
                <a:cs typeface="Century Gothic" panose="020B0502020202020204"/>
              </a:rPr>
              <a:t>3</a:t>
            </a:r>
            <a:endParaRPr sz="2800">
              <a:latin typeface="Century Gothic" panose="020B0502020202020204"/>
              <a:cs typeface="Century Gothic" panose="020B0502020202020204"/>
            </a:endParaRPr>
          </a:p>
          <a:p>
            <a:pPr marL="24765" fontAlgn="auto">
              <a:lnSpc>
                <a:spcPct val="100000"/>
              </a:lnSpc>
              <a:spcBef>
                <a:spcPts val="1955"/>
              </a:spcBef>
              <a:spcAft>
                <a:spcPts val="1200"/>
              </a:spcAft>
            </a:pPr>
            <a:r>
              <a:rPr sz="4000" b="1" spc="-25" dirty="0">
                <a:solidFill>
                  <a:srgbClr val="1E2127"/>
                </a:solidFill>
                <a:latin typeface="Century Gothic" panose="020B0502020202020204"/>
                <a:cs typeface="Century Gothic" panose="020B0502020202020204"/>
              </a:rPr>
              <a:t>0</a:t>
            </a:r>
            <a:r>
              <a:rPr sz="4000" b="1" spc="-50" dirty="0">
                <a:solidFill>
                  <a:srgbClr val="1E2127"/>
                </a:solidFill>
                <a:latin typeface="Century Gothic" panose="020B0502020202020204"/>
                <a:cs typeface="Century Gothic" panose="020B0502020202020204"/>
              </a:rPr>
              <a:t>4</a:t>
            </a:r>
            <a:endParaRPr sz="4000">
              <a:latin typeface="Century Gothic" panose="020B0502020202020204"/>
              <a:cs typeface="Century Gothic" panose="020B0502020202020204"/>
            </a:endParaRPr>
          </a:p>
        </p:txBody>
      </p:sp>
      <p:sp>
        <p:nvSpPr>
          <p:cNvPr id="18" name="object 18"/>
          <p:cNvSpPr txBox="1"/>
          <p:nvPr/>
        </p:nvSpPr>
        <p:spPr>
          <a:xfrm>
            <a:off x="4836160" y="3754120"/>
            <a:ext cx="4210685" cy="289560"/>
          </a:xfrm>
          <a:prstGeom prst="rect">
            <a:avLst/>
          </a:prstGeom>
        </p:spPr>
        <p:txBody>
          <a:bodyPr vert="horz" wrap="square" lIns="0" tIns="12700" rIns="0" bIns="0" rtlCol="0">
            <a:spAutoFit/>
          </a:bodyPr>
          <a:lstStyle/>
          <a:p>
            <a:pPr marL="12700">
              <a:lnSpc>
                <a:spcPct val="100000"/>
              </a:lnSpc>
              <a:spcBef>
                <a:spcPts val="100"/>
              </a:spcBef>
            </a:pPr>
            <a:r>
              <a:rPr lang="zh-CN" b="1" dirty="0">
                <a:solidFill>
                  <a:srgbClr val="1E2127"/>
                </a:solidFill>
                <a:latin typeface="微软雅黑" panose="020B0503020204020204" charset="-122"/>
                <a:cs typeface="微软雅黑" panose="020B0503020204020204" charset="-122"/>
                <a:sym typeface="+mn-ea"/>
              </a:rPr>
              <a:t>新司法解释（一）</a:t>
            </a:r>
            <a:r>
              <a:rPr lang="zh-CN" sz="1800" b="1" dirty="0">
                <a:solidFill>
                  <a:srgbClr val="1E2127"/>
                </a:solidFill>
                <a:latin typeface="微软雅黑" panose="020B0503020204020204" charset="-122"/>
                <a:cs typeface="微软雅黑" panose="020B0503020204020204" charset="-122"/>
              </a:rPr>
              <a:t>第</a:t>
            </a:r>
            <a:r>
              <a:rPr lang="en-US" altLang="zh-CN" sz="1800" b="1" dirty="0">
                <a:solidFill>
                  <a:srgbClr val="1E2127"/>
                </a:solidFill>
                <a:latin typeface="微软雅黑" panose="020B0503020204020204" charset="-122"/>
                <a:cs typeface="微软雅黑" panose="020B0503020204020204" charset="-122"/>
              </a:rPr>
              <a:t>22</a:t>
            </a:r>
            <a:r>
              <a:rPr lang="zh-CN" altLang="en-US" sz="1800" b="1" dirty="0">
                <a:solidFill>
                  <a:srgbClr val="1E2127"/>
                </a:solidFill>
                <a:latin typeface="微软雅黑" panose="020B0503020204020204" charset="-122"/>
                <a:cs typeface="微软雅黑" panose="020B0503020204020204" charset="-122"/>
              </a:rPr>
              <a:t>条</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竣工验收</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1442720" y="1372235"/>
            <a:ext cx="6998970" cy="2166620"/>
          </a:xfrm>
          <a:prstGeom prst="rect">
            <a:avLst/>
          </a:prstGeom>
        </p:spPr>
        <p:txBody>
          <a:bodyPr vert="horz" wrap="square" lIns="0" tIns="12700" rIns="0" bIns="0" rtlCol="0">
            <a:spAutoFit/>
          </a:bodyPr>
          <a:lstStyle/>
          <a:p>
            <a:pPr fontAlgn="auto">
              <a:spcBef>
                <a:spcPts val="0"/>
              </a:spcBef>
              <a:spcAft>
                <a:spcPts val="0"/>
              </a:spcAft>
            </a:pPr>
            <a:r>
              <a:rPr lang="zh-CN" altLang="en-US" sz="2800" dirty="0">
                <a:solidFill>
                  <a:srgbClr val="000000"/>
                </a:solidFill>
                <a:sym typeface="+mn-ea"/>
              </a:rPr>
              <a:t>新司法解释（一）第</a:t>
            </a:r>
            <a:r>
              <a:rPr lang="en-US" altLang="zh-CN" sz="2800" dirty="0">
                <a:solidFill>
                  <a:srgbClr val="000000"/>
                </a:solidFill>
                <a:sym typeface="+mn-ea"/>
              </a:rPr>
              <a:t>8</a:t>
            </a:r>
            <a:r>
              <a:rPr lang="zh-CN" altLang="en-US" sz="2800" dirty="0">
                <a:solidFill>
                  <a:srgbClr val="000000"/>
                </a:solidFill>
                <a:sym typeface="+mn-ea"/>
              </a:rPr>
              <a:t>条，开工时间认定</a:t>
            </a:r>
          </a:p>
          <a:p>
            <a:pPr fontAlgn="auto">
              <a:spcBef>
                <a:spcPts val="0"/>
              </a:spcBef>
              <a:spcAft>
                <a:spcPts val="0"/>
              </a:spcAft>
            </a:pPr>
            <a:endParaRPr lang="zh-CN" altLang="en-US" sz="2800" dirty="0">
              <a:solidFill>
                <a:srgbClr val="000000"/>
              </a:solidFill>
              <a:sym typeface="+mn-ea"/>
            </a:endParaRPr>
          </a:p>
          <a:p>
            <a:pPr fontAlgn="auto">
              <a:spcBef>
                <a:spcPts val="0"/>
              </a:spcBef>
              <a:spcAft>
                <a:spcPts val="0"/>
              </a:spcAft>
            </a:pPr>
            <a:r>
              <a:rPr lang="zh-CN" altLang="en-US" sz="2800" dirty="0">
                <a:solidFill>
                  <a:srgbClr val="000000"/>
                </a:solidFill>
                <a:sym typeface="+mn-ea"/>
              </a:rPr>
              <a:t>新司法解释（一）第</a:t>
            </a:r>
            <a:r>
              <a:rPr lang="en-US" altLang="zh-CN" sz="2800" dirty="0">
                <a:solidFill>
                  <a:srgbClr val="000000"/>
                </a:solidFill>
                <a:sym typeface="+mn-ea"/>
              </a:rPr>
              <a:t>9</a:t>
            </a:r>
            <a:r>
              <a:rPr lang="zh-CN" altLang="en-US" sz="2800" dirty="0">
                <a:solidFill>
                  <a:srgbClr val="000000"/>
                </a:solidFill>
                <a:sym typeface="+mn-ea"/>
              </a:rPr>
              <a:t>条，竣工时间认定</a:t>
            </a:r>
          </a:p>
          <a:p>
            <a:pPr fontAlgn="auto">
              <a:spcBef>
                <a:spcPts val="0"/>
              </a:spcBef>
              <a:spcAft>
                <a:spcPts val="0"/>
              </a:spcAft>
            </a:pPr>
            <a:endParaRPr lang="zh-CN" altLang="en-US" sz="2800" dirty="0">
              <a:solidFill>
                <a:srgbClr val="000000"/>
              </a:solidFill>
              <a:sym typeface="+mn-ea"/>
            </a:endParaRPr>
          </a:p>
          <a:p>
            <a:pPr fontAlgn="auto">
              <a:spcBef>
                <a:spcPts val="0"/>
              </a:spcBef>
              <a:spcAft>
                <a:spcPts val="0"/>
              </a:spcAft>
            </a:pPr>
            <a:r>
              <a:rPr lang="zh-CN" altLang="en-US" sz="2800" dirty="0">
                <a:solidFill>
                  <a:srgbClr val="000000"/>
                </a:solidFill>
                <a:sym typeface="+mn-ea"/>
              </a:rPr>
              <a:t>新司法解释（一）第</a:t>
            </a:r>
            <a:r>
              <a:rPr lang="en-US" altLang="zh-CN" sz="2800" dirty="0">
                <a:solidFill>
                  <a:srgbClr val="000000"/>
                </a:solidFill>
                <a:sym typeface="+mn-ea"/>
              </a:rPr>
              <a:t>14</a:t>
            </a:r>
            <a:r>
              <a:rPr lang="zh-CN" altLang="en-US" sz="2800" dirty="0">
                <a:solidFill>
                  <a:srgbClr val="000000"/>
                </a:solidFill>
                <a:sym typeface="+mn-ea"/>
              </a:rPr>
              <a:t>条，擅自使用的后果</a:t>
            </a:r>
            <a:endParaRPr lang="zh-CN" sz="2800" dirty="0">
              <a:latin typeface="微软雅黑" panose="020B0503020204020204" charset="-122"/>
              <a:cs typeface="微软雅黑" panose="020B050302020402020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7723"/>
            <a:ext cx="9144000" cy="5143500"/>
          </a:xfrm>
          <a:custGeom>
            <a:avLst/>
            <a:gdLst/>
            <a:ahLst/>
            <a:cxnLst/>
            <a:rect l="l" t="t" r="r" b="b"/>
            <a:pathLst>
              <a:path w="9144000" h="5143500">
                <a:moveTo>
                  <a:pt x="0" y="0"/>
                </a:moveTo>
                <a:lnTo>
                  <a:pt x="9144000" y="0"/>
                </a:lnTo>
                <a:lnTo>
                  <a:pt x="9144000" y="5143500"/>
                </a:lnTo>
                <a:lnTo>
                  <a:pt x="0" y="5143500"/>
                </a:lnTo>
                <a:lnTo>
                  <a:pt x="0" y="0"/>
                </a:lnTo>
                <a:close/>
              </a:path>
            </a:pathLst>
          </a:custGeom>
          <a:solidFill>
            <a:srgbClr val="1E2127">
              <a:alpha val="61999"/>
            </a:srgbClr>
          </a:solidFill>
        </p:spPr>
        <p:txBody>
          <a:bodyPr wrap="square" lIns="0" tIns="0" rIns="0" bIns="0" rtlCol="0"/>
          <a:lstStyle/>
          <a:p>
            <a:endParaRPr/>
          </a:p>
        </p:txBody>
      </p:sp>
      <p:sp>
        <p:nvSpPr>
          <p:cNvPr id="4" name="object 4"/>
          <p:cNvSpPr txBox="1">
            <a:spLocks noGrp="1"/>
          </p:cNvSpPr>
          <p:nvPr>
            <p:ph type="title"/>
          </p:nvPr>
        </p:nvSpPr>
        <p:spPr>
          <a:xfrm>
            <a:off x="1636013" y="1642998"/>
            <a:ext cx="1433829" cy="1367155"/>
          </a:xfrm>
          <a:prstGeom prst="rect">
            <a:avLst/>
          </a:prstGeom>
        </p:spPr>
        <p:txBody>
          <a:bodyPr vert="horz" wrap="square" lIns="0" tIns="13335" rIns="0" bIns="0" rtlCol="0">
            <a:spAutoFit/>
          </a:bodyPr>
          <a:lstStyle/>
          <a:p>
            <a:pPr marL="12700">
              <a:lnSpc>
                <a:spcPct val="100000"/>
              </a:lnSpc>
              <a:spcBef>
                <a:spcPts val="105"/>
              </a:spcBef>
            </a:pPr>
            <a:r>
              <a:rPr lang="en-US" sz="8800" dirty="0"/>
              <a:t>3</a:t>
            </a:r>
            <a:r>
              <a:rPr lang="en-US" sz="3200" dirty="0"/>
              <a:t>.4</a:t>
            </a:r>
          </a:p>
        </p:txBody>
      </p:sp>
      <p:sp>
        <p:nvSpPr>
          <p:cNvPr id="5" name="object 5"/>
          <p:cNvSpPr txBox="1"/>
          <p:nvPr/>
        </p:nvSpPr>
        <p:spPr>
          <a:xfrm>
            <a:off x="3069590" y="1967865"/>
            <a:ext cx="4715510" cy="716280"/>
          </a:xfrm>
          <a:prstGeom prst="rect">
            <a:avLst/>
          </a:prstGeom>
        </p:spPr>
        <p:txBody>
          <a:bodyPr vert="horz" wrap="square" lIns="0" tIns="12700" rIns="0" bIns="0" rtlCol="0">
            <a:spAutoFit/>
          </a:bodyPr>
          <a:lstStyle/>
          <a:p>
            <a:pPr marL="824865" marR="5080" indent="-812800">
              <a:lnSpc>
                <a:spcPct val="143000"/>
              </a:lnSpc>
              <a:spcBef>
                <a:spcPts val="100"/>
              </a:spcBef>
            </a:pPr>
            <a:r>
              <a:rPr lang="zh-CN" sz="3200" b="1" spc="-10" dirty="0">
                <a:solidFill>
                  <a:srgbClr val="FFFFFF"/>
                </a:solidFill>
                <a:latin typeface="微软雅黑" panose="020B0503020204020204" charset="-122"/>
                <a:cs typeface="微软雅黑" panose="020B0503020204020204" charset="-122"/>
              </a:rPr>
              <a:t>结算法律风险控制</a:t>
            </a:r>
            <a:endParaRPr lang="zh-CN" sz="3200" b="1" dirty="0">
              <a:solidFill>
                <a:srgbClr val="FFFFFF"/>
              </a:solidFill>
              <a:latin typeface="微软雅黑" panose="020B0503020204020204" charset="-122"/>
              <a:cs typeface="微软雅黑" panose="020B050302020402020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结算</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1593850" y="1184910"/>
            <a:ext cx="5762625" cy="2654300"/>
          </a:xfrm>
          <a:prstGeom prst="rect">
            <a:avLst/>
          </a:prstGeom>
        </p:spPr>
        <p:txBody>
          <a:bodyPr vert="horz" wrap="square" lIns="0" tIns="12700" rIns="0" bIns="0" rtlCol="0">
            <a:spAutoFit/>
          </a:bodyPr>
          <a:lstStyle/>
          <a:p>
            <a:pPr marL="12700" algn="l">
              <a:lnSpc>
                <a:spcPct val="150000"/>
              </a:lnSpc>
              <a:spcBef>
                <a:spcPts val="100"/>
              </a:spcBef>
              <a:buClrTx/>
              <a:buSzTx/>
              <a:buFontTx/>
            </a:pPr>
            <a:r>
              <a:rPr lang="zh-CN" altLang="en-US" sz="2000" dirty="0">
                <a:solidFill>
                  <a:srgbClr val="000000"/>
                </a:solidFill>
                <a:sym typeface="+mn-ea"/>
              </a:rPr>
              <a:t>新司法解释（一）第21条：</a:t>
            </a:r>
          </a:p>
          <a:p>
            <a:pPr marL="12700">
              <a:lnSpc>
                <a:spcPct val="100000"/>
              </a:lnSpc>
              <a:spcBef>
                <a:spcPts val="100"/>
              </a:spcBef>
            </a:pPr>
            <a:endParaRPr lang="zh-CN" altLang="en-US" sz="2000" dirty="0">
              <a:solidFill>
                <a:srgbClr val="000000"/>
              </a:solidFill>
              <a:sym typeface="+mn-ea"/>
            </a:endParaRPr>
          </a:p>
          <a:p>
            <a:pPr marL="12700" fontAlgn="auto">
              <a:lnSpc>
                <a:spcPct val="150000"/>
              </a:lnSpc>
              <a:spcBef>
                <a:spcPts val="100"/>
              </a:spcBef>
            </a:pPr>
            <a:r>
              <a:rPr lang="zh-CN" altLang="en-US" sz="2000" dirty="0">
                <a:solidFill>
                  <a:srgbClr val="000000"/>
                </a:solidFill>
                <a:sym typeface="+mn-ea"/>
              </a:rPr>
              <a:t>当事人约定，发包人收到竣工结算文件后，在约定期限内不予答复，视为认可竣工结算文件的，按照约定处理。承包人请求按照竣工结算文件结算工程价款的，应予支持。</a:t>
            </a:r>
            <a:endParaRPr lang="zh-CN" sz="2000" b="1" dirty="0">
              <a:latin typeface="微软雅黑" panose="020B0503020204020204" charset="-122"/>
              <a:cs typeface="微软雅黑" panose="020B050302020402020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结算</a:t>
            </a:r>
            <a:r>
              <a:rPr sz="1600" b="1" dirty="0">
                <a:solidFill>
                  <a:srgbClr val="1E2127"/>
                </a:solidFill>
                <a:latin typeface="微软雅黑" panose="020B0503020204020204" charset="-122"/>
                <a:cs typeface="微软雅黑" panose="020B0503020204020204" charset="-122"/>
              </a:rPr>
              <a:t>阶段</a:t>
            </a:r>
            <a:endParaRPr sz="1600">
              <a:latin typeface="微软雅黑" panose="020B0503020204020204" charset="-122"/>
              <a:cs typeface="微软雅黑" panose="020B0503020204020204" charset="-122"/>
            </a:endParaRPr>
          </a:p>
        </p:txBody>
      </p:sp>
      <p:sp>
        <p:nvSpPr>
          <p:cNvPr id="5" name="object 5"/>
          <p:cNvSpPr txBox="1"/>
          <p:nvPr/>
        </p:nvSpPr>
        <p:spPr>
          <a:xfrm>
            <a:off x="1815465" y="965200"/>
            <a:ext cx="5519420" cy="3213100"/>
          </a:xfrm>
          <a:prstGeom prst="rect">
            <a:avLst/>
          </a:prstGeom>
        </p:spPr>
        <p:txBody>
          <a:bodyPr vert="horz" wrap="square" lIns="0" tIns="12700" rIns="0" bIns="0" rtlCol="0">
            <a:spAutoFit/>
          </a:bodyPr>
          <a:lstStyle/>
          <a:p>
            <a:pPr marL="0" indent="0" algn="l" fontAlgn="auto">
              <a:lnSpc>
                <a:spcPct val="130000"/>
              </a:lnSpc>
              <a:spcBef>
                <a:spcPts val="0"/>
              </a:spcBef>
              <a:buNone/>
            </a:pPr>
            <a:r>
              <a:rPr lang="zh-CN" altLang="en-US" sz="2000" dirty="0">
                <a:solidFill>
                  <a:srgbClr val="000000"/>
                </a:solidFill>
                <a:sym typeface="+mn-ea"/>
              </a:rPr>
              <a:t>新司法解释（一）第2</a:t>
            </a:r>
            <a:r>
              <a:rPr lang="en-US" altLang="zh-CN" sz="2000" dirty="0">
                <a:solidFill>
                  <a:srgbClr val="000000"/>
                </a:solidFill>
                <a:sym typeface="+mn-ea"/>
              </a:rPr>
              <a:t>8</a:t>
            </a:r>
            <a:r>
              <a:rPr lang="zh-CN" altLang="en-US" sz="2000" dirty="0">
                <a:solidFill>
                  <a:srgbClr val="000000"/>
                </a:solidFill>
                <a:sym typeface="+mn-ea"/>
              </a:rPr>
              <a:t>条：</a:t>
            </a:r>
          </a:p>
          <a:p>
            <a:pPr marL="0" indent="0" algn="l" fontAlgn="auto">
              <a:lnSpc>
                <a:spcPct val="130000"/>
              </a:lnSpc>
              <a:spcBef>
                <a:spcPts val="0"/>
              </a:spcBef>
              <a:buNone/>
            </a:pPr>
            <a:r>
              <a:rPr lang="zh-CN" altLang="en-US" sz="2000" dirty="0">
                <a:solidFill>
                  <a:srgbClr val="000000"/>
                </a:solidFill>
                <a:sym typeface="+mn-ea"/>
              </a:rPr>
              <a:t>当事人约定按照固定价结算工程价款，一方当事人请求对建设工程造价进行鉴定的，不予支持。</a:t>
            </a:r>
          </a:p>
          <a:p>
            <a:pPr marL="0" indent="0" algn="l" fontAlgn="auto">
              <a:lnSpc>
                <a:spcPct val="130000"/>
              </a:lnSpc>
              <a:spcBef>
                <a:spcPts val="0"/>
              </a:spcBef>
              <a:buNone/>
            </a:pPr>
            <a:endParaRPr lang="zh-CN" altLang="en-US" sz="2000" dirty="0">
              <a:solidFill>
                <a:srgbClr val="000000"/>
              </a:solidFill>
              <a:sym typeface="+mn-ea"/>
            </a:endParaRPr>
          </a:p>
          <a:p>
            <a:pPr marL="0" indent="0" fontAlgn="auto">
              <a:lnSpc>
                <a:spcPct val="130000"/>
              </a:lnSpc>
              <a:spcBef>
                <a:spcPts val="0"/>
              </a:spcBef>
              <a:buNone/>
            </a:pPr>
            <a:r>
              <a:rPr lang="zh-CN" altLang="en-US" sz="2000" dirty="0">
                <a:solidFill>
                  <a:srgbClr val="000000"/>
                </a:solidFill>
                <a:sym typeface="+mn-ea"/>
              </a:rPr>
              <a:t>新司法解释（一）第2</a:t>
            </a:r>
            <a:r>
              <a:rPr lang="en-US" altLang="zh-CN" sz="2000" dirty="0">
                <a:solidFill>
                  <a:srgbClr val="000000"/>
                </a:solidFill>
                <a:sym typeface="+mn-ea"/>
              </a:rPr>
              <a:t>9</a:t>
            </a:r>
            <a:r>
              <a:rPr lang="zh-CN" altLang="en-US" sz="2000" dirty="0">
                <a:solidFill>
                  <a:srgbClr val="000000"/>
                </a:solidFill>
                <a:sym typeface="+mn-ea"/>
              </a:rPr>
              <a:t>条：</a:t>
            </a:r>
          </a:p>
          <a:p>
            <a:pPr marL="0" indent="0" fontAlgn="auto">
              <a:lnSpc>
                <a:spcPct val="130000"/>
              </a:lnSpc>
              <a:spcBef>
                <a:spcPts val="0"/>
              </a:spcBef>
              <a:buNone/>
            </a:pPr>
            <a:r>
              <a:rPr lang="zh-CN" altLang="en-US" sz="2000" dirty="0">
                <a:solidFill>
                  <a:srgbClr val="000000"/>
                </a:solidFill>
                <a:sym typeface="+mn-ea"/>
              </a:rPr>
              <a:t>当事人在诉讼前已经对建设工程价款结算达成协议，诉讼中一方当事人申请对工程造价进行鉴定的，人民法院不予准许。</a:t>
            </a:r>
            <a:endParaRPr lang="zh-CN" sz="2000" b="1" dirty="0">
              <a:latin typeface="微软雅黑" panose="020B0503020204020204" charset="-122"/>
              <a:cs typeface="微软雅黑" panose="020B050302020402020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7723"/>
            <a:ext cx="9144000" cy="5143500"/>
          </a:xfrm>
          <a:custGeom>
            <a:avLst/>
            <a:gdLst/>
            <a:ahLst/>
            <a:cxnLst/>
            <a:rect l="l" t="t" r="r" b="b"/>
            <a:pathLst>
              <a:path w="9144000" h="5143500">
                <a:moveTo>
                  <a:pt x="0" y="0"/>
                </a:moveTo>
                <a:lnTo>
                  <a:pt x="9144000" y="0"/>
                </a:lnTo>
                <a:lnTo>
                  <a:pt x="9144000" y="5143500"/>
                </a:lnTo>
                <a:lnTo>
                  <a:pt x="0" y="5143500"/>
                </a:lnTo>
                <a:lnTo>
                  <a:pt x="0" y="0"/>
                </a:lnTo>
                <a:close/>
              </a:path>
            </a:pathLst>
          </a:custGeom>
          <a:solidFill>
            <a:srgbClr val="1E2127">
              <a:alpha val="61999"/>
            </a:srgbClr>
          </a:solidFill>
        </p:spPr>
        <p:txBody>
          <a:bodyPr wrap="square" lIns="0" tIns="0" rIns="0" bIns="0" rtlCol="0"/>
          <a:lstStyle/>
          <a:p>
            <a:endParaRPr/>
          </a:p>
        </p:txBody>
      </p:sp>
      <p:sp>
        <p:nvSpPr>
          <p:cNvPr id="4" name="object 4"/>
          <p:cNvSpPr txBox="1">
            <a:spLocks noGrp="1"/>
          </p:cNvSpPr>
          <p:nvPr>
            <p:ph type="title"/>
          </p:nvPr>
        </p:nvSpPr>
        <p:spPr>
          <a:xfrm>
            <a:off x="1636013" y="1642998"/>
            <a:ext cx="1433829" cy="1367155"/>
          </a:xfrm>
          <a:prstGeom prst="rect">
            <a:avLst/>
          </a:prstGeom>
        </p:spPr>
        <p:txBody>
          <a:bodyPr vert="horz" wrap="square" lIns="0" tIns="13335" rIns="0" bIns="0" rtlCol="0">
            <a:spAutoFit/>
          </a:bodyPr>
          <a:lstStyle/>
          <a:p>
            <a:pPr marL="12700">
              <a:lnSpc>
                <a:spcPct val="100000"/>
              </a:lnSpc>
              <a:spcBef>
                <a:spcPts val="105"/>
              </a:spcBef>
            </a:pPr>
            <a:r>
              <a:rPr lang="en-US" sz="8800" dirty="0"/>
              <a:t>4</a:t>
            </a:r>
          </a:p>
        </p:txBody>
      </p:sp>
      <p:sp>
        <p:nvSpPr>
          <p:cNvPr id="5" name="object 5"/>
          <p:cNvSpPr txBox="1"/>
          <p:nvPr/>
        </p:nvSpPr>
        <p:spPr>
          <a:xfrm>
            <a:off x="2839085" y="1968500"/>
            <a:ext cx="5836285" cy="1433195"/>
          </a:xfrm>
          <a:prstGeom prst="rect">
            <a:avLst/>
          </a:prstGeom>
        </p:spPr>
        <p:txBody>
          <a:bodyPr vert="horz" wrap="square" lIns="0" tIns="12700" rIns="0" bIns="0" rtlCol="0">
            <a:spAutoFit/>
          </a:bodyPr>
          <a:lstStyle/>
          <a:p>
            <a:pPr marL="824865" marR="5080" indent="-812800">
              <a:lnSpc>
                <a:spcPct val="143000"/>
              </a:lnSpc>
              <a:spcBef>
                <a:spcPts val="100"/>
              </a:spcBef>
            </a:pPr>
            <a:r>
              <a:rPr lang="zh-CN" sz="3200" b="1" dirty="0">
                <a:solidFill>
                  <a:schemeClr val="bg1"/>
                </a:solidFill>
                <a:latin typeface="微软雅黑" panose="020B0503020204020204" charset="-122"/>
                <a:cs typeface="微软雅黑" panose="020B0503020204020204" charset="-122"/>
                <a:sym typeface="+mn-ea"/>
              </a:rPr>
              <a:t>新司法解释（一）第</a:t>
            </a:r>
            <a:r>
              <a:rPr lang="en-US" altLang="zh-CN" sz="3200" b="1" dirty="0">
                <a:solidFill>
                  <a:schemeClr val="bg1"/>
                </a:solidFill>
                <a:latin typeface="微软雅黑" panose="020B0503020204020204" charset="-122"/>
                <a:cs typeface="微软雅黑" panose="020B0503020204020204" charset="-122"/>
                <a:sym typeface="+mn-ea"/>
              </a:rPr>
              <a:t>22</a:t>
            </a:r>
            <a:r>
              <a:rPr lang="zh-CN" altLang="en-US" sz="3200" b="1" dirty="0">
                <a:solidFill>
                  <a:schemeClr val="bg1"/>
                </a:solidFill>
                <a:latin typeface="微软雅黑" panose="020B0503020204020204" charset="-122"/>
                <a:cs typeface="微软雅黑" panose="020B0503020204020204" charset="-122"/>
                <a:sym typeface="+mn-ea"/>
              </a:rPr>
              <a:t>条</a:t>
            </a:r>
            <a:r>
              <a:rPr lang="zh-CN" altLang="en-US" sz="3200" b="1" dirty="0">
                <a:solidFill>
                  <a:srgbClr val="1E2127"/>
                </a:solidFill>
                <a:latin typeface="微软雅黑" panose="020B0503020204020204" charset="-122"/>
                <a:cs typeface="微软雅黑" panose="020B0503020204020204" charset="-122"/>
                <a:sym typeface="+mn-ea"/>
              </a:rPr>
              <a:t>条</a:t>
            </a:r>
            <a:endParaRPr lang="zh-CN" altLang="en-US" sz="3200" b="1" dirty="0">
              <a:solidFill>
                <a:srgbClr val="1E2127"/>
              </a:solidFill>
              <a:latin typeface="微软雅黑" panose="020B0503020204020204" charset="-122"/>
              <a:cs typeface="微软雅黑" panose="020B0503020204020204" charset="-122"/>
            </a:endParaRPr>
          </a:p>
          <a:p>
            <a:pPr marL="824865" marR="5080" indent="-812800">
              <a:lnSpc>
                <a:spcPct val="143000"/>
              </a:lnSpc>
              <a:spcBef>
                <a:spcPts val="100"/>
              </a:spcBef>
            </a:pPr>
            <a:endParaRPr lang="zh-CN" altLang="en-US" sz="3200" b="1" spc="-10" dirty="0">
              <a:solidFill>
                <a:srgbClr val="FFFFFF"/>
              </a:solidFill>
              <a:latin typeface="微软雅黑" panose="020B0503020204020204" charset="-122"/>
              <a:cs typeface="微软雅黑" panose="020B050302020402020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5" name="object 5"/>
          <p:cNvSpPr txBox="1">
            <a:spLocks noGrp="1"/>
          </p:cNvSpPr>
          <p:nvPr>
            <p:ph type="title"/>
          </p:nvPr>
        </p:nvSpPr>
        <p:spPr>
          <a:xfrm>
            <a:off x="340995" y="429895"/>
            <a:ext cx="5747385"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新司法解释（一）第</a:t>
            </a:r>
            <a:r>
              <a:rPr lang="en-US" altLang="zh-CN" sz="1600" b="1" dirty="0">
                <a:solidFill>
                  <a:srgbClr val="1E2127"/>
                </a:solidFill>
                <a:latin typeface="微软雅黑" panose="020B0503020204020204" charset="-122"/>
                <a:cs typeface="微软雅黑" panose="020B0503020204020204" charset="-122"/>
              </a:rPr>
              <a:t>22</a:t>
            </a:r>
            <a:r>
              <a:rPr lang="zh-CN" altLang="en-US" sz="1600" b="1" dirty="0">
                <a:solidFill>
                  <a:srgbClr val="1E2127"/>
                </a:solidFill>
                <a:latin typeface="微软雅黑" panose="020B0503020204020204" charset="-122"/>
                <a:cs typeface="微软雅黑" panose="020B0503020204020204" charset="-122"/>
              </a:rPr>
              <a:t>条</a:t>
            </a:r>
          </a:p>
        </p:txBody>
      </p:sp>
      <p:sp>
        <p:nvSpPr>
          <p:cNvPr id="7" name="object 7"/>
          <p:cNvSpPr/>
          <p:nvPr/>
        </p:nvSpPr>
        <p:spPr>
          <a:xfrm>
            <a:off x="1362392" y="1997392"/>
            <a:ext cx="6515100" cy="1494790"/>
          </a:xfrm>
          <a:custGeom>
            <a:avLst/>
            <a:gdLst/>
            <a:ahLst/>
            <a:cxnLst/>
            <a:rect l="l" t="t" r="r" b="b"/>
            <a:pathLst>
              <a:path w="6515100" h="1494789">
                <a:moveTo>
                  <a:pt x="6515100" y="1494790"/>
                </a:moveTo>
                <a:lnTo>
                  <a:pt x="0" y="1494790"/>
                </a:lnTo>
                <a:lnTo>
                  <a:pt x="0" y="0"/>
                </a:lnTo>
                <a:lnTo>
                  <a:pt x="6515100" y="0"/>
                </a:lnTo>
                <a:lnTo>
                  <a:pt x="6515100" y="4762"/>
                </a:lnTo>
                <a:lnTo>
                  <a:pt x="9525" y="4762"/>
                </a:lnTo>
                <a:lnTo>
                  <a:pt x="4762" y="9525"/>
                </a:lnTo>
                <a:lnTo>
                  <a:pt x="9525" y="9525"/>
                </a:lnTo>
                <a:lnTo>
                  <a:pt x="9525" y="1485265"/>
                </a:lnTo>
                <a:lnTo>
                  <a:pt x="4762" y="1485265"/>
                </a:lnTo>
                <a:lnTo>
                  <a:pt x="9525" y="1490027"/>
                </a:lnTo>
                <a:lnTo>
                  <a:pt x="6515100" y="1490027"/>
                </a:lnTo>
                <a:lnTo>
                  <a:pt x="6515100" y="1494790"/>
                </a:lnTo>
                <a:close/>
              </a:path>
              <a:path w="6515100" h="1494789">
                <a:moveTo>
                  <a:pt x="9525" y="9525"/>
                </a:moveTo>
                <a:lnTo>
                  <a:pt x="4762" y="9525"/>
                </a:lnTo>
                <a:lnTo>
                  <a:pt x="9525" y="4762"/>
                </a:lnTo>
                <a:lnTo>
                  <a:pt x="9525" y="9525"/>
                </a:lnTo>
                <a:close/>
              </a:path>
              <a:path w="6515100" h="1494789">
                <a:moveTo>
                  <a:pt x="6505575" y="9525"/>
                </a:moveTo>
                <a:lnTo>
                  <a:pt x="9525" y="9525"/>
                </a:lnTo>
                <a:lnTo>
                  <a:pt x="9525" y="4762"/>
                </a:lnTo>
                <a:lnTo>
                  <a:pt x="6505575" y="4762"/>
                </a:lnTo>
                <a:lnTo>
                  <a:pt x="6505575" y="9525"/>
                </a:lnTo>
                <a:close/>
              </a:path>
              <a:path w="6515100" h="1494789">
                <a:moveTo>
                  <a:pt x="6505575" y="1490027"/>
                </a:moveTo>
                <a:lnTo>
                  <a:pt x="6505575" y="4762"/>
                </a:lnTo>
                <a:lnTo>
                  <a:pt x="6510337" y="9525"/>
                </a:lnTo>
                <a:lnTo>
                  <a:pt x="6515100" y="9525"/>
                </a:lnTo>
                <a:lnTo>
                  <a:pt x="6515100" y="1485265"/>
                </a:lnTo>
                <a:lnTo>
                  <a:pt x="6510337" y="1485265"/>
                </a:lnTo>
                <a:lnTo>
                  <a:pt x="6505575" y="1490027"/>
                </a:lnTo>
                <a:close/>
              </a:path>
              <a:path w="6515100" h="1494789">
                <a:moveTo>
                  <a:pt x="6515100" y="9525"/>
                </a:moveTo>
                <a:lnTo>
                  <a:pt x="6510337" y="9525"/>
                </a:lnTo>
                <a:lnTo>
                  <a:pt x="6505575" y="4762"/>
                </a:lnTo>
                <a:lnTo>
                  <a:pt x="6515100" y="4762"/>
                </a:lnTo>
                <a:lnTo>
                  <a:pt x="6515100" y="9525"/>
                </a:lnTo>
                <a:close/>
              </a:path>
              <a:path w="6515100" h="1494789">
                <a:moveTo>
                  <a:pt x="9525" y="1490027"/>
                </a:moveTo>
                <a:lnTo>
                  <a:pt x="4762" y="1485265"/>
                </a:lnTo>
                <a:lnTo>
                  <a:pt x="9525" y="1485265"/>
                </a:lnTo>
                <a:lnTo>
                  <a:pt x="9525" y="1490027"/>
                </a:lnTo>
                <a:close/>
              </a:path>
              <a:path w="6515100" h="1494789">
                <a:moveTo>
                  <a:pt x="6505575" y="1490027"/>
                </a:moveTo>
                <a:lnTo>
                  <a:pt x="9525" y="1490027"/>
                </a:lnTo>
                <a:lnTo>
                  <a:pt x="9525" y="1485265"/>
                </a:lnTo>
                <a:lnTo>
                  <a:pt x="6505575" y="1485265"/>
                </a:lnTo>
                <a:lnTo>
                  <a:pt x="6505575" y="1490027"/>
                </a:lnTo>
                <a:close/>
              </a:path>
              <a:path w="6515100" h="1494789">
                <a:moveTo>
                  <a:pt x="6515100" y="1490027"/>
                </a:moveTo>
                <a:lnTo>
                  <a:pt x="6505575" y="1490027"/>
                </a:lnTo>
                <a:lnTo>
                  <a:pt x="6510337" y="1485265"/>
                </a:lnTo>
                <a:lnTo>
                  <a:pt x="6515100" y="1485265"/>
                </a:lnTo>
                <a:lnTo>
                  <a:pt x="6515100" y="1490027"/>
                </a:lnTo>
                <a:close/>
              </a:path>
            </a:pathLst>
          </a:custGeom>
          <a:solidFill>
            <a:srgbClr val="FFFFFF"/>
          </a:solidFill>
        </p:spPr>
        <p:txBody>
          <a:bodyPr wrap="square" lIns="0" tIns="0" rIns="0" bIns="0" rtlCol="0"/>
          <a:lstStyle/>
          <a:p>
            <a:endParaRPr/>
          </a:p>
        </p:txBody>
      </p:sp>
      <p:sp>
        <p:nvSpPr>
          <p:cNvPr id="8" name="object 8"/>
          <p:cNvSpPr txBox="1"/>
          <p:nvPr/>
        </p:nvSpPr>
        <p:spPr>
          <a:xfrm>
            <a:off x="1336675" y="1769745"/>
            <a:ext cx="6470650" cy="1489075"/>
          </a:xfrm>
          <a:prstGeom prst="rect">
            <a:avLst/>
          </a:prstGeom>
        </p:spPr>
        <p:txBody>
          <a:bodyPr vert="horz" wrap="square" lIns="0" tIns="12065" rIns="0" bIns="0" rtlCol="0">
            <a:spAutoFit/>
          </a:bodyPr>
          <a:lstStyle/>
          <a:p>
            <a:pPr marL="12700" algn="l" fontAlgn="auto">
              <a:lnSpc>
                <a:spcPct val="150000"/>
              </a:lnSpc>
              <a:spcBef>
                <a:spcPts val="100"/>
              </a:spcBef>
              <a:buClrTx/>
              <a:buSzTx/>
              <a:buFontTx/>
            </a:pPr>
            <a:r>
              <a:rPr sz="1600" b="1" kern="0" dirty="0">
                <a:solidFill>
                  <a:srgbClr val="1E2127"/>
                </a:solidFill>
                <a:latin typeface="微软雅黑" panose="020B0503020204020204" charset="-122"/>
                <a:ea typeface="+mj-ea"/>
                <a:cs typeface="微软雅黑" panose="020B0503020204020204" charset="-122"/>
              </a:rPr>
              <a:t>当事人签订的建设工程施工合同与招标文件、投标文件、中标通知书载明的工程范围、建设工期、工程质量、工程价款不一致，一方当事人请求将招标文件、投标文件、中标通知书作为结算工程价款的依据的，人民法院应予支持。</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8760" y="237490"/>
            <a:ext cx="8667750" cy="4906645"/>
          </a:xfrm>
          <a:custGeom>
            <a:avLst/>
            <a:gdLst/>
            <a:ahLst/>
            <a:cxnLst/>
            <a:rect l="l" t="t" r="r" b="b"/>
            <a:pathLst>
              <a:path w="8669020" h="4668520">
                <a:moveTo>
                  <a:pt x="0" y="0"/>
                </a:moveTo>
                <a:lnTo>
                  <a:pt x="8668512" y="0"/>
                </a:lnTo>
                <a:lnTo>
                  <a:pt x="8668512" y="4668011"/>
                </a:lnTo>
                <a:lnTo>
                  <a:pt x="0" y="4668011"/>
                </a:lnTo>
                <a:lnTo>
                  <a:pt x="0" y="0"/>
                </a:lnTo>
                <a:close/>
              </a:path>
            </a:pathLst>
          </a:custGeom>
          <a:solidFill>
            <a:srgbClr val="1E2127">
              <a:alpha val="61999"/>
            </a:srgbClr>
          </a:solidFill>
        </p:spPr>
        <p:txBody>
          <a:bodyPr wrap="square" lIns="0" tIns="0" rIns="0" bIns="0" rtlCol="0"/>
          <a:lstStyle/>
          <a:p>
            <a:endParaRPr/>
          </a:p>
        </p:txBody>
      </p:sp>
      <p:sp>
        <p:nvSpPr>
          <p:cNvPr id="3" name="object 3"/>
          <p:cNvSpPr/>
          <p:nvPr/>
        </p:nvSpPr>
        <p:spPr>
          <a:xfrm>
            <a:off x="0" y="2889250"/>
            <a:ext cx="238125" cy="2016760"/>
          </a:xfrm>
          <a:custGeom>
            <a:avLst/>
            <a:gdLst/>
            <a:ahLst/>
            <a:cxnLst/>
            <a:rect l="l" t="t" r="r" b="b"/>
            <a:pathLst>
              <a:path w="238125" h="2016760">
                <a:moveTo>
                  <a:pt x="0" y="0"/>
                </a:moveTo>
                <a:lnTo>
                  <a:pt x="237744" y="0"/>
                </a:lnTo>
                <a:lnTo>
                  <a:pt x="237744" y="2016760"/>
                </a:lnTo>
                <a:lnTo>
                  <a:pt x="0" y="201676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0" y="4906009"/>
            <a:ext cx="9144000" cy="237490"/>
          </a:xfrm>
          <a:custGeom>
            <a:avLst/>
            <a:gdLst/>
            <a:ahLst/>
            <a:cxnLst/>
            <a:rect l="l" t="t" r="r" b="b"/>
            <a:pathLst>
              <a:path w="9144000" h="237489">
                <a:moveTo>
                  <a:pt x="0" y="0"/>
                </a:moveTo>
                <a:lnTo>
                  <a:pt x="9144000" y="0"/>
                </a:lnTo>
                <a:lnTo>
                  <a:pt x="9144000" y="237489"/>
                </a:lnTo>
                <a:lnTo>
                  <a:pt x="0" y="237489"/>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8906256" y="2889504"/>
            <a:ext cx="238125" cy="2016760"/>
          </a:xfrm>
          <a:custGeom>
            <a:avLst/>
            <a:gdLst/>
            <a:ahLst/>
            <a:cxnLst/>
            <a:rect l="l" t="t" r="r" b="b"/>
            <a:pathLst>
              <a:path w="238125" h="2016760">
                <a:moveTo>
                  <a:pt x="237744" y="2016251"/>
                </a:moveTo>
                <a:lnTo>
                  <a:pt x="0" y="2016251"/>
                </a:lnTo>
                <a:lnTo>
                  <a:pt x="0" y="0"/>
                </a:lnTo>
                <a:lnTo>
                  <a:pt x="237744" y="0"/>
                </a:lnTo>
                <a:lnTo>
                  <a:pt x="237744" y="2016251"/>
                </a:lnTo>
                <a:close/>
              </a:path>
            </a:pathLst>
          </a:custGeom>
          <a:solidFill>
            <a:srgbClr val="FFFFFF"/>
          </a:solidFill>
        </p:spPr>
        <p:txBody>
          <a:bodyPr wrap="square" lIns="0" tIns="0" rIns="0" bIns="0" rtlCol="0"/>
          <a:lstStyle/>
          <a:p>
            <a:endParaRPr/>
          </a:p>
        </p:txBody>
      </p:sp>
      <p:sp>
        <p:nvSpPr>
          <p:cNvPr id="6" name="object 6"/>
          <p:cNvSpPr/>
          <p:nvPr/>
        </p:nvSpPr>
        <p:spPr>
          <a:xfrm>
            <a:off x="0" y="0"/>
            <a:ext cx="9144000" cy="237490"/>
          </a:xfrm>
          <a:custGeom>
            <a:avLst/>
            <a:gdLst/>
            <a:ahLst/>
            <a:cxnLst/>
            <a:rect l="l" t="t" r="r" b="b"/>
            <a:pathLst>
              <a:path w="9144000" h="237490">
                <a:moveTo>
                  <a:pt x="0" y="0"/>
                </a:moveTo>
                <a:lnTo>
                  <a:pt x="9144000" y="0"/>
                </a:lnTo>
                <a:lnTo>
                  <a:pt x="9144000" y="237490"/>
                </a:lnTo>
                <a:lnTo>
                  <a:pt x="0" y="237490"/>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0" y="237490"/>
            <a:ext cx="238125" cy="2016760"/>
          </a:xfrm>
          <a:custGeom>
            <a:avLst/>
            <a:gdLst/>
            <a:ahLst/>
            <a:cxnLst/>
            <a:rect l="l" t="t" r="r" b="b"/>
            <a:pathLst>
              <a:path w="238125" h="2016760">
                <a:moveTo>
                  <a:pt x="0" y="0"/>
                </a:moveTo>
                <a:lnTo>
                  <a:pt x="237744" y="0"/>
                </a:lnTo>
                <a:lnTo>
                  <a:pt x="237744" y="2016760"/>
                </a:lnTo>
                <a:lnTo>
                  <a:pt x="0" y="2016760"/>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8906256" y="237743"/>
            <a:ext cx="238125" cy="2016760"/>
          </a:xfrm>
          <a:custGeom>
            <a:avLst/>
            <a:gdLst/>
            <a:ahLst/>
            <a:cxnLst/>
            <a:rect l="l" t="t" r="r" b="b"/>
            <a:pathLst>
              <a:path w="238125" h="2016760">
                <a:moveTo>
                  <a:pt x="237744" y="2016251"/>
                </a:moveTo>
                <a:lnTo>
                  <a:pt x="0" y="2016251"/>
                </a:lnTo>
                <a:lnTo>
                  <a:pt x="0" y="0"/>
                </a:lnTo>
                <a:lnTo>
                  <a:pt x="237744" y="0"/>
                </a:lnTo>
                <a:lnTo>
                  <a:pt x="237744" y="2016251"/>
                </a:lnTo>
                <a:close/>
              </a:path>
            </a:pathLst>
          </a:custGeom>
          <a:solidFill>
            <a:srgbClr val="FFFFFF"/>
          </a:solidFill>
        </p:spPr>
        <p:txBody>
          <a:bodyPr wrap="square" lIns="0" tIns="0" rIns="0" bIns="0" rtlCol="0"/>
          <a:lstStyle/>
          <a:p>
            <a:endParaRPr/>
          </a:p>
        </p:txBody>
      </p:sp>
      <p:sp>
        <p:nvSpPr>
          <p:cNvPr id="9" name="object 9"/>
          <p:cNvSpPr/>
          <p:nvPr/>
        </p:nvSpPr>
        <p:spPr>
          <a:xfrm>
            <a:off x="0" y="2253995"/>
            <a:ext cx="1270000" cy="634365"/>
          </a:xfrm>
          <a:custGeom>
            <a:avLst/>
            <a:gdLst/>
            <a:ahLst/>
            <a:cxnLst/>
            <a:rect l="l" t="t" r="r" b="b"/>
            <a:pathLst>
              <a:path w="1270000" h="634364">
                <a:moveTo>
                  <a:pt x="1269492" y="633984"/>
                </a:moveTo>
                <a:lnTo>
                  <a:pt x="0" y="633984"/>
                </a:lnTo>
                <a:lnTo>
                  <a:pt x="0" y="0"/>
                </a:lnTo>
                <a:lnTo>
                  <a:pt x="1269492" y="0"/>
                </a:lnTo>
                <a:lnTo>
                  <a:pt x="1269492" y="633984"/>
                </a:lnTo>
                <a:close/>
              </a:path>
            </a:pathLst>
          </a:custGeom>
          <a:solidFill>
            <a:srgbClr val="DD1C3C"/>
          </a:solidFill>
        </p:spPr>
        <p:txBody>
          <a:bodyPr wrap="square" lIns="0" tIns="0" rIns="0" bIns="0" rtlCol="0"/>
          <a:lstStyle/>
          <a:p>
            <a:endParaRPr/>
          </a:p>
        </p:txBody>
      </p:sp>
      <p:sp>
        <p:nvSpPr>
          <p:cNvPr id="10" name="object 10"/>
          <p:cNvSpPr/>
          <p:nvPr/>
        </p:nvSpPr>
        <p:spPr>
          <a:xfrm>
            <a:off x="7874507" y="2253995"/>
            <a:ext cx="1270000" cy="634365"/>
          </a:xfrm>
          <a:custGeom>
            <a:avLst/>
            <a:gdLst/>
            <a:ahLst/>
            <a:cxnLst/>
            <a:rect l="l" t="t" r="r" b="b"/>
            <a:pathLst>
              <a:path w="1270000" h="634364">
                <a:moveTo>
                  <a:pt x="1269492" y="633984"/>
                </a:moveTo>
                <a:lnTo>
                  <a:pt x="0" y="633984"/>
                </a:lnTo>
                <a:lnTo>
                  <a:pt x="0" y="0"/>
                </a:lnTo>
                <a:lnTo>
                  <a:pt x="1269492" y="0"/>
                </a:lnTo>
                <a:lnTo>
                  <a:pt x="1269492" y="633984"/>
                </a:lnTo>
                <a:close/>
              </a:path>
            </a:pathLst>
          </a:custGeom>
          <a:solidFill>
            <a:srgbClr val="DD1C3C"/>
          </a:solidFill>
        </p:spPr>
        <p:txBody>
          <a:bodyPr wrap="square" lIns="0" tIns="0" rIns="0" bIns="0" rtlCol="0"/>
          <a:lstStyle/>
          <a:p>
            <a:endParaRPr/>
          </a:p>
        </p:txBody>
      </p:sp>
      <p:sp>
        <p:nvSpPr>
          <p:cNvPr id="11" name="object 11"/>
          <p:cNvSpPr/>
          <p:nvPr/>
        </p:nvSpPr>
        <p:spPr>
          <a:xfrm>
            <a:off x="2987929" y="918972"/>
            <a:ext cx="3166872" cy="801624"/>
          </a:xfrm>
          <a:prstGeom prst="rect">
            <a:avLst/>
          </a:prstGeom>
          <a:blipFill>
            <a:blip r:embed="rId2" cstate="print"/>
            <a:stretch>
              <a:fillRect/>
            </a:stretch>
          </a:blipFill>
        </p:spPr>
        <p:txBody>
          <a:bodyPr wrap="square" lIns="0" tIns="0" rIns="0" bIns="0" rtlCol="0"/>
          <a:lstStyle/>
          <a:p>
            <a:endParaRPr/>
          </a:p>
        </p:txBody>
      </p:sp>
      <p:sp>
        <p:nvSpPr>
          <p:cNvPr id="13" name="object 13"/>
          <p:cNvSpPr txBox="1">
            <a:spLocks noGrp="1"/>
          </p:cNvSpPr>
          <p:nvPr>
            <p:ph type="ctrTitle"/>
          </p:nvPr>
        </p:nvSpPr>
        <p:spPr>
          <a:xfrm>
            <a:off x="3413125" y="2181225"/>
            <a:ext cx="2316480" cy="627380"/>
          </a:xfrm>
          <a:prstGeom prst="rect">
            <a:avLst/>
          </a:prstGeom>
        </p:spPr>
        <p:txBody>
          <a:bodyPr vert="horz" wrap="square" lIns="0" tIns="12065" rIns="0" bIns="0" rtlCol="0">
            <a:spAutoFit/>
          </a:bodyPr>
          <a:lstStyle/>
          <a:p>
            <a:pPr marL="12700">
              <a:lnSpc>
                <a:spcPct val="100000"/>
              </a:lnSpc>
              <a:spcBef>
                <a:spcPts val="95"/>
              </a:spcBef>
            </a:pPr>
            <a:r>
              <a:rPr spc="-5" dirty="0"/>
              <a:t>THANK</a:t>
            </a:r>
            <a:r>
              <a:rPr spc="-70" dirty="0"/>
              <a:t> </a:t>
            </a:r>
            <a:r>
              <a:rPr spc="-10" dirty="0"/>
              <a:t>YOU</a:t>
            </a:r>
          </a:p>
        </p:txBody>
      </p:sp>
      <p:sp>
        <p:nvSpPr>
          <p:cNvPr id="14" name="object 14"/>
          <p:cNvSpPr txBox="1"/>
          <p:nvPr/>
        </p:nvSpPr>
        <p:spPr>
          <a:xfrm>
            <a:off x="3848849" y="3762882"/>
            <a:ext cx="1447165" cy="268605"/>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FFFFFF"/>
                </a:solidFill>
                <a:latin typeface="微软雅黑" panose="020B0503020204020204" charset="-122"/>
                <a:cs typeface="微软雅黑" panose="020B0503020204020204" charset="-122"/>
              </a:rPr>
              <a:t>主</a:t>
            </a:r>
            <a:r>
              <a:rPr sz="1600" spc="5" dirty="0">
                <a:solidFill>
                  <a:srgbClr val="FFFFFF"/>
                </a:solidFill>
                <a:latin typeface="微软雅黑" panose="020B0503020204020204" charset="-122"/>
                <a:cs typeface="微软雅黑" panose="020B0503020204020204" charset="-122"/>
              </a:rPr>
              <a:t>讲</a:t>
            </a:r>
            <a:r>
              <a:rPr sz="1600" spc="-5" dirty="0">
                <a:solidFill>
                  <a:srgbClr val="FFFFFF"/>
                </a:solidFill>
                <a:latin typeface="微软雅黑" panose="020B0503020204020204" charset="-122"/>
                <a:cs typeface="微软雅黑" panose="020B0503020204020204" charset="-122"/>
              </a:rPr>
              <a:t>人：</a:t>
            </a:r>
            <a:r>
              <a:rPr sz="1600" spc="5" dirty="0">
                <a:solidFill>
                  <a:srgbClr val="FFFFFF"/>
                </a:solidFill>
                <a:latin typeface="微软雅黑" panose="020B0503020204020204" charset="-122"/>
                <a:cs typeface="微软雅黑" panose="020B0503020204020204" charset="-122"/>
              </a:rPr>
              <a:t>卢</a:t>
            </a:r>
            <a:r>
              <a:rPr sz="1600" spc="-5" dirty="0">
                <a:solidFill>
                  <a:srgbClr val="FFFFFF"/>
                </a:solidFill>
                <a:latin typeface="微软雅黑" panose="020B0503020204020204" charset="-122"/>
                <a:cs typeface="微软雅黑" panose="020B0503020204020204" charset="-122"/>
              </a:rPr>
              <a:t>光荣</a:t>
            </a:r>
            <a:endParaRPr sz="1600">
              <a:latin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225931" y="1170940"/>
            <a:ext cx="1433830" cy="1367155"/>
          </a:xfrm>
          <a:prstGeom prst="rect">
            <a:avLst/>
          </a:prstGeom>
        </p:spPr>
        <p:txBody>
          <a:bodyPr vert="horz" wrap="square" lIns="0" tIns="13335" rIns="0" bIns="0" rtlCol="0">
            <a:spAutoFit/>
          </a:bodyPr>
          <a:lstStyle/>
          <a:p>
            <a:pPr marL="12700">
              <a:lnSpc>
                <a:spcPct val="100000"/>
              </a:lnSpc>
              <a:spcBef>
                <a:spcPts val="105"/>
              </a:spcBef>
            </a:pPr>
            <a:r>
              <a:rPr sz="8800" dirty="0"/>
              <a:t>1</a:t>
            </a:r>
          </a:p>
        </p:txBody>
      </p:sp>
      <p:sp>
        <p:nvSpPr>
          <p:cNvPr id="5" name="object 5"/>
          <p:cNvSpPr txBox="1"/>
          <p:nvPr/>
        </p:nvSpPr>
        <p:spPr>
          <a:xfrm>
            <a:off x="2308225" y="1601470"/>
            <a:ext cx="6272530" cy="505460"/>
          </a:xfrm>
          <a:prstGeom prst="rect">
            <a:avLst/>
          </a:prstGeom>
        </p:spPr>
        <p:txBody>
          <a:bodyPr vert="horz" wrap="square" lIns="0" tIns="13335" rIns="0" bIns="0" rtlCol="0">
            <a:spAutoFit/>
          </a:bodyPr>
          <a:lstStyle/>
          <a:p>
            <a:pPr marL="12700">
              <a:lnSpc>
                <a:spcPct val="100000"/>
              </a:lnSpc>
              <a:spcBef>
                <a:spcPts val="105"/>
              </a:spcBef>
            </a:pPr>
            <a:r>
              <a:rPr lang="zh-CN" sz="3200" b="1" dirty="0">
                <a:solidFill>
                  <a:srgbClr val="FFFFFF"/>
                </a:solidFill>
                <a:latin typeface="微软雅黑" panose="020B0503020204020204" charset="-122"/>
                <a:cs typeface="微软雅黑" panose="020B0503020204020204" charset="-122"/>
              </a:rPr>
              <a:t>新司法解释（一）实质性变更</a:t>
            </a:r>
            <a:endParaRPr lang="zh-CN" sz="3200">
              <a:latin typeface="微软雅黑" panose="020B0503020204020204" charset="-122"/>
              <a:cs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实质性变更</a:t>
            </a:r>
          </a:p>
        </p:txBody>
      </p:sp>
      <p:sp>
        <p:nvSpPr>
          <p:cNvPr id="5" name="object 5"/>
          <p:cNvSpPr txBox="1"/>
          <p:nvPr/>
        </p:nvSpPr>
        <p:spPr>
          <a:xfrm>
            <a:off x="2011680" y="1055370"/>
            <a:ext cx="5250180" cy="316738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C00000"/>
                </a:solidFill>
                <a:latin typeface="+mj-ea"/>
                <a:ea typeface="+mj-ea"/>
                <a:cs typeface="+mj-ea"/>
              </a:rPr>
              <a:t>自2021年1月1日起，废止</a:t>
            </a:r>
            <a:r>
              <a:rPr lang="zh-CN" sz="2000" dirty="0">
                <a:solidFill>
                  <a:srgbClr val="C00000"/>
                </a:solidFill>
                <a:latin typeface="+mj-ea"/>
                <a:ea typeface="+mj-ea"/>
                <a:cs typeface="+mj-ea"/>
              </a:rPr>
              <a:t>：</a:t>
            </a:r>
            <a:endParaRPr lang="zh-CN" sz="2000" dirty="0">
              <a:latin typeface="+mj-ea"/>
              <a:ea typeface="+mj-ea"/>
              <a:cs typeface="+mj-ea"/>
            </a:endParaRPr>
          </a:p>
          <a:p>
            <a:pPr marL="12700">
              <a:lnSpc>
                <a:spcPct val="100000"/>
              </a:lnSpc>
              <a:spcBef>
                <a:spcPts val="100"/>
              </a:spcBef>
            </a:pPr>
            <a:endParaRPr lang="zh-CN" sz="2000" dirty="0">
              <a:latin typeface="+mj-ea"/>
              <a:ea typeface="+mj-ea"/>
              <a:cs typeface="+mj-ea"/>
            </a:endParaRPr>
          </a:p>
          <a:p>
            <a:pPr marL="12700">
              <a:lnSpc>
                <a:spcPct val="100000"/>
              </a:lnSpc>
              <a:spcBef>
                <a:spcPts val="100"/>
              </a:spcBef>
            </a:pPr>
            <a:r>
              <a:rPr sz="2000" dirty="0">
                <a:latin typeface="+mj-ea"/>
                <a:ea typeface="+mj-ea"/>
                <a:cs typeface="+mj-ea"/>
              </a:rPr>
              <a:t>《最高人民法院关于建设工程价款优先受偿权问题的批复》</a:t>
            </a:r>
          </a:p>
          <a:p>
            <a:pPr marL="12700">
              <a:lnSpc>
                <a:spcPct val="100000"/>
              </a:lnSpc>
              <a:spcBef>
                <a:spcPts val="100"/>
              </a:spcBef>
            </a:pPr>
            <a:endParaRPr sz="2000" dirty="0">
              <a:latin typeface="+mj-ea"/>
              <a:ea typeface="+mj-ea"/>
              <a:cs typeface="+mj-ea"/>
            </a:endParaRPr>
          </a:p>
          <a:p>
            <a:pPr marL="12700">
              <a:lnSpc>
                <a:spcPct val="100000"/>
              </a:lnSpc>
              <a:spcBef>
                <a:spcPts val="100"/>
              </a:spcBef>
            </a:pPr>
            <a:r>
              <a:rPr sz="2000" dirty="0">
                <a:latin typeface="+mj-ea"/>
                <a:ea typeface="+mj-ea"/>
                <a:cs typeface="+mj-ea"/>
              </a:rPr>
              <a:t>《最高人民法院关于审理建设工程施工合同纠纷案件适用法律问题的解释》</a:t>
            </a:r>
          </a:p>
          <a:p>
            <a:pPr marL="12700">
              <a:lnSpc>
                <a:spcPct val="100000"/>
              </a:lnSpc>
              <a:spcBef>
                <a:spcPts val="100"/>
              </a:spcBef>
            </a:pPr>
            <a:endParaRPr sz="2000" dirty="0">
              <a:latin typeface="+mj-ea"/>
              <a:ea typeface="+mj-ea"/>
              <a:cs typeface="+mj-ea"/>
            </a:endParaRPr>
          </a:p>
          <a:p>
            <a:pPr marL="12700">
              <a:lnSpc>
                <a:spcPct val="100000"/>
              </a:lnSpc>
              <a:spcBef>
                <a:spcPts val="100"/>
              </a:spcBef>
            </a:pPr>
            <a:r>
              <a:rPr sz="2000" dirty="0">
                <a:latin typeface="+mj-ea"/>
                <a:ea typeface="+mj-ea"/>
                <a:cs typeface="+mj-ea"/>
              </a:rPr>
              <a:t>《最高人民法院关于审理建设工程施工合同纠纷案件适用法律问题的解释（二）》</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实质性变更</a:t>
            </a:r>
          </a:p>
        </p:txBody>
      </p:sp>
      <p:sp>
        <p:nvSpPr>
          <p:cNvPr id="5" name="object 5"/>
          <p:cNvSpPr txBox="1"/>
          <p:nvPr/>
        </p:nvSpPr>
        <p:spPr>
          <a:xfrm>
            <a:off x="1386840" y="880745"/>
            <a:ext cx="6665595" cy="4449445"/>
          </a:xfrm>
          <a:prstGeom prst="rect">
            <a:avLst/>
          </a:prstGeom>
        </p:spPr>
        <p:txBody>
          <a:bodyPr vert="horz" wrap="square" lIns="0" tIns="12700" rIns="0" bIns="0" rtlCol="0">
            <a:spAutoFit/>
          </a:bodyPr>
          <a:lstStyle/>
          <a:p>
            <a:pPr marL="12700">
              <a:lnSpc>
                <a:spcPct val="100000"/>
              </a:lnSpc>
              <a:spcBef>
                <a:spcPts val="100"/>
              </a:spcBef>
            </a:pPr>
            <a:r>
              <a:rPr lang="zh-CN" sz="2000" dirty="0">
                <a:solidFill>
                  <a:srgbClr val="C00000"/>
                </a:solidFill>
                <a:latin typeface="+mj-ea"/>
                <a:ea typeface="+mj-ea"/>
                <a:cs typeface="+mj-ea"/>
              </a:rPr>
              <a:t>删除了原司法解释一部分内容：</a:t>
            </a:r>
            <a:endParaRPr lang="zh-CN" sz="2000" dirty="0">
              <a:latin typeface="+mj-ea"/>
              <a:ea typeface="+mj-ea"/>
              <a:cs typeface="+mj-ea"/>
            </a:endParaRPr>
          </a:p>
          <a:p>
            <a:pPr marL="12700">
              <a:lnSpc>
                <a:spcPct val="100000"/>
              </a:lnSpc>
              <a:spcBef>
                <a:spcPts val="100"/>
              </a:spcBef>
            </a:pPr>
            <a:endParaRPr lang="zh-CN" sz="2000" dirty="0">
              <a:latin typeface="+mj-ea"/>
              <a:ea typeface="+mj-ea"/>
              <a:cs typeface="+mj-ea"/>
            </a:endParaRPr>
          </a:p>
          <a:p>
            <a:pPr marL="12700">
              <a:lnSpc>
                <a:spcPct val="100000"/>
              </a:lnSpc>
              <a:spcBef>
                <a:spcPts val="100"/>
              </a:spcBef>
            </a:pPr>
            <a:r>
              <a:rPr lang="zh-CN" sz="2000" dirty="0">
                <a:latin typeface="+mj-ea"/>
                <a:ea typeface="+mj-ea"/>
                <a:cs typeface="+mj-ea"/>
              </a:rPr>
              <a:t>第</a:t>
            </a:r>
            <a:r>
              <a:rPr lang="en-US" altLang="zh-CN" sz="2000" dirty="0">
                <a:latin typeface="+mj-ea"/>
                <a:ea typeface="+mj-ea"/>
                <a:cs typeface="+mj-ea"/>
              </a:rPr>
              <a:t>2</a:t>
            </a:r>
            <a:r>
              <a:rPr lang="zh-CN" sz="2000" dirty="0">
                <a:latin typeface="+mj-ea"/>
                <a:ea typeface="+mj-ea"/>
                <a:cs typeface="+mj-ea"/>
              </a:rPr>
              <a:t>条、第</a:t>
            </a:r>
            <a:r>
              <a:rPr lang="en-US" altLang="zh-CN" sz="2000" dirty="0">
                <a:latin typeface="+mj-ea"/>
                <a:ea typeface="+mj-ea"/>
                <a:cs typeface="+mj-ea"/>
              </a:rPr>
              <a:t>3</a:t>
            </a:r>
            <a:r>
              <a:rPr lang="zh-CN" sz="2000" dirty="0">
                <a:latin typeface="+mj-ea"/>
                <a:ea typeface="+mj-ea"/>
                <a:cs typeface="+mj-ea"/>
              </a:rPr>
              <a:t>条，关于建设工程施工合同无效处理的规定，被纳入民法典第</a:t>
            </a:r>
            <a:r>
              <a:rPr lang="en-US" altLang="zh-CN" sz="2000" dirty="0">
                <a:latin typeface="+mj-ea"/>
                <a:ea typeface="+mj-ea"/>
                <a:cs typeface="+mj-ea"/>
              </a:rPr>
              <a:t>793</a:t>
            </a:r>
            <a:r>
              <a:rPr lang="zh-CN" sz="2000" dirty="0">
                <a:latin typeface="+mj-ea"/>
                <a:ea typeface="+mj-ea"/>
                <a:cs typeface="+mj-ea"/>
              </a:rPr>
              <a:t>条</a:t>
            </a:r>
          </a:p>
          <a:p>
            <a:pPr marL="12700">
              <a:lnSpc>
                <a:spcPct val="100000"/>
              </a:lnSpc>
              <a:spcBef>
                <a:spcPts val="100"/>
              </a:spcBef>
            </a:pPr>
            <a:endParaRPr lang="zh-CN" sz="2000" dirty="0">
              <a:latin typeface="+mj-ea"/>
              <a:ea typeface="+mj-ea"/>
              <a:cs typeface="+mj-ea"/>
            </a:endParaRPr>
          </a:p>
          <a:p>
            <a:pPr marL="12700">
              <a:lnSpc>
                <a:spcPct val="100000"/>
              </a:lnSpc>
              <a:spcBef>
                <a:spcPts val="100"/>
              </a:spcBef>
            </a:pPr>
            <a:r>
              <a:rPr lang="zh-CN" sz="2000" dirty="0">
                <a:latin typeface="+mj-ea"/>
                <a:ea typeface="+mj-ea"/>
                <a:cs typeface="+mj-ea"/>
              </a:rPr>
              <a:t>第</a:t>
            </a:r>
            <a:r>
              <a:rPr lang="en-US" altLang="zh-CN" sz="2000" dirty="0">
                <a:latin typeface="+mj-ea"/>
                <a:ea typeface="+mj-ea"/>
                <a:cs typeface="+mj-ea"/>
              </a:rPr>
              <a:t>4</a:t>
            </a:r>
            <a:r>
              <a:rPr lang="zh-CN" sz="2000" dirty="0">
                <a:latin typeface="+mj-ea"/>
                <a:ea typeface="+mj-ea"/>
                <a:cs typeface="+mj-ea"/>
              </a:rPr>
              <a:t>条“收缴当事人已经取得的非法所得”</a:t>
            </a:r>
          </a:p>
          <a:p>
            <a:pPr marL="12700">
              <a:lnSpc>
                <a:spcPct val="100000"/>
              </a:lnSpc>
              <a:spcBef>
                <a:spcPts val="100"/>
              </a:spcBef>
            </a:pPr>
            <a:endParaRPr lang="zh-CN" sz="2000" dirty="0">
              <a:latin typeface="+mj-ea"/>
              <a:ea typeface="+mj-ea"/>
              <a:cs typeface="+mj-ea"/>
            </a:endParaRPr>
          </a:p>
          <a:p>
            <a:pPr marL="12700">
              <a:lnSpc>
                <a:spcPct val="100000"/>
              </a:lnSpc>
              <a:spcBef>
                <a:spcPts val="100"/>
              </a:spcBef>
            </a:pPr>
            <a:r>
              <a:rPr lang="zh-CN" sz="2000" dirty="0">
                <a:latin typeface="+mj-ea"/>
                <a:ea typeface="+mj-ea"/>
                <a:cs typeface="+mj-ea"/>
              </a:rPr>
              <a:t>第</a:t>
            </a:r>
            <a:r>
              <a:rPr lang="en-US" altLang="zh-CN" sz="2000" dirty="0">
                <a:latin typeface="+mj-ea"/>
                <a:ea typeface="+mj-ea"/>
                <a:cs typeface="+mj-ea"/>
              </a:rPr>
              <a:t>8</a:t>
            </a:r>
            <a:r>
              <a:rPr lang="zh-CN" sz="2000" dirty="0">
                <a:latin typeface="+mj-ea"/>
                <a:ea typeface="+mj-ea"/>
                <a:cs typeface="+mj-ea"/>
              </a:rPr>
              <a:t>条、第</a:t>
            </a:r>
            <a:r>
              <a:rPr lang="en-US" altLang="zh-CN" sz="2000" dirty="0">
                <a:latin typeface="+mj-ea"/>
                <a:ea typeface="+mj-ea"/>
                <a:cs typeface="+mj-ea"/>
              </a:rPr>
              <a:t>9</a:t>
            </a:r>
            <a:r>
              <a:rPr lang="zh-CN" sz="2000" dirty="0">
                <a:latin typeface="+mj-ea"/>
                <a:ea typeface="+mj-ea"/>
                <a:cs typeface="+mj-ea"/>
              </a:rPr>
              <a:t>条、第</a:t>
            </a:r>
            <a:r>
              <a:rPr lang="en-US" altLang="zh-CN" sz="2000" dirty="0">
                <a:latin typeface="+mj-ea"/>
                <a:ea typeface="+mj-ea"/>
                <a:cs typeface="+mj-ea"/>
              </a:rPr>
              <a:t>10</a:t>
            </a:r>
            <a:r>
              <a:rPr lang="zh-CN" sz="2000" dirty="0">
                <a:latin typeface="+mj-ea"/>
                <a:ea typeface="+mj-ea"/>
                <a:cs typeface="+mj-ea"/>
              </a:rPr>
              <a:t>条，关于建设工程合同的解除及处理的规定，被纳入民法典第</a:t>
            </a:r>
            <a:r>
              <a:rPr lang="en-US" altLang="zh-CN" sz="2000" dirty="0">
                <a:latin typeface="+mj-ea"/>
                <a:ea typeface="+mj-ea"/>
                <a:cs typeface="+mj-ea"/>
              </a:rPr>
              <a:t>806</a:t>
            </a:r>
            <a:r>
              <a:rPr lang="zh-CN" sz="2000" dirty="0">
                <a:latin typeface="+mj-ea"/>
                <a:ea typeface="+mj-ea"/>
                <a:cs typeface="+mj-ea"/>
              </a:rPr>
              <a:t>条</a:t>
            </a:r>
          </a:p>
          <a:p>
            <a:pPr marL="12700">
              <a:lnSpc>
                <a:spcPct val="100000"/>
              </a:lnSpc>
              <a:spcBef>
                <a:spcPts val="100"/>
              </a:spcBef>
            </a:pPr>
            <a:endParaRPr lang="zh-CN" sz="2000" dirty="0">
              <a:latin typeface="+mj-ea"/>
              <a:ea typeface="+mj-ea"/>
              <a:cs typeface="+mj-ea"/>
            </a:endParaRPr>
          </a:p>
          <a:p>
            <a:pPr marL="12700">
              <a:lnSpc>
                <a:spcPct val="100000"/>
              </a:lnSpc>
              <a:spcBef>
                <a:spcPts val="100"/>
              </a:spcBef>
            </a:pPr>
            <a:r>
              <a:rPr lang="zh-CN" sz="2000" dirty="0">
                <a:latin typeface="+mj-ea"/>
                <a:ea typeface="+mj-ea"/>
                <a:cs typeface="+mj-ea"/>
              </a:rPr>
              <a:t>第</a:t>
            </a:r>
            <a:r>
              <a:rPr lang="en-US" altLang="zh-CN" sz="2000" dirty="0">
                <a:latin typeface="+mj-ea"/>
                <a:ea typeface="+mj-ea"/>
                <a:cs typeface="+mj-ea"/>
              </a:rPr>
              <a:t>24</a:t>
            </a:r>
            <a:r>
              <a:rPr lang="zh-CN" sz="2000" dirty="0">
                <a:latin typeface="+mj-ea"/>
                <a:ea typeface="+mj-ea"/>
                <a:cs typeface="+mj-ea"/>
              </a:rPr>
              <a:t>条，关于合同履行地的规定，已被民事诉讼法第</a:t>
            </a:r>
            <a:r>
              <a:rPr lang="en-US" altLang="zh-CN" sz="2000" dirty="0">
                <a:latin typeface="+mj-ea"/>
                <a:ea typeface="+mj-ea"/>
                <a:cs typeface="+mj-ea"/>
              </a:rPr>
              <a:t>33</a:t>
            </a:r>
            <a:r>
              <a:rPr lang="zh-CN" sz="2000" dirty="0">
                <a:latin typeface="+mj-ea"/>
                <a:ea typeface="+mj-ea"/>
                <a:cs typeface="+mj-ea"/>
              </a:rPr>
              <a:t>条、《民事诉讼法司法解释》第</a:t>
            </a:r>
            <a:r>
              <a:rPr lang="en-US" altLang="zh-CN" sz="2000" dirty="0">
                <a:latin typeface="+mj-ea"/>
                <a:ea typeface="+mj-ea"/>
                <a:cs typeface="+mj-ea"/>
              </a:rPr>
              <a:t>28</a:t>
            </a:r>
            <a:r>
              <a:rPr lang="zh-CN" sz="2000" dirty="0">
                <a:latin typeface="+mj-ea"/>
                <a:ea typeface="+mj-ea"/>
                <a:cs typeface="+mj-ea"/>
              </a:rPr>
              <a:t>条明确</a:t>
            </a:r>
          </a:p>
          <a:p>
            <a:pPr marL="12700">
              <a:lnSpc>
                <a:spcPct val="100000"/>
              </a:lnSpc>
              <a:spcBef>
                <a:spcPts val="100"/>
              </a:spcBef>
            </a:pPr>
            <a:endParaRPr lang="zh-CN" sz="2000" dirty="0">
              <a:latin typeface="+mj-ea"/>
              <a:ea typeface="+mj-ea"/>
              <a:cs typeface="+mj-ea"/>
            </a:endParaRPr>
          </a:p>
          <a:p>
            <a:pPr marL="12700">
              <a:lnSpc>
                <a:spcPct val="100000"/>
              </a:lnSpc>
              <a:spcBef>
                <a:spcPts val="100"/>
              </a:spcBef>
            </a:pPr>
            <a:endParaRPr lang="zh-CN" altLang="en-US" sz="2000" dirty="0">
              <a:latin typeface="+mj-ea"/>
              <a:ea typeface="+mj-ea"/>
              <a:cs typeface="+mj-ea"/>
            </a:endParaRP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实质性变更</a:t>
            </a:r>
          </a:p>
        </p:txBody>
      </p:sp>
      <p:sp>
        <p:nvSpPr>
          <p:cNvPr id="5" name="object 5"/>
          <p:cNvSpPr txBox="1"/>
          <p:nvPr/>
        </p:nvSpPr>
        <p:spPr>
          <a:xfrm>
            <a:off x="2011680" y="1055370"/>
            <a:ext cx="5465445" cy="3192780"/>
          </a:xfrm>
          <a:prstGeom prst="rect">
            <a:avLst/>
          </a:prstGeom>
        </p:spPr>
        <p:txBody>
          <a:bodyPr vert="horz" wrap="square" lIns="0" tIns="12700" rIns="0" bIns="0" rtlCol="0">
            <a:spAutoFit/>
          </a:bodyPr>
          <a:lstStyle/>
          <a:p>
            <a:pPr marL="12700">
              <a:lnSpc>
                <a:spcPct val="100000"/>
              </a:lnSpc>
              <a:spcBef>
                <a:spcPts val="100"/>
              </a:spcBef>
            </a:pPr>
            <a:r>
              <a:rPr lang="zh-CN" sz="2000" dirty="0">
                <a:solidFill>
                  <a:srgbClr val="C00000"/>
                </a:solidFill>
                <a:latin typeface="+mj-ea"/>
                <a:ea typeface="+mj-ea"/>
                <a:cs typeface="+mj-ea"/>
                <a:sym typeface="+mn-ea"/>
              </a:rPr>
              <a:t>修改了原司法解释部分内容：</a:t>
            </a:r>
          </a:p>
          <a:p>
            <a:pPr marL="12700">
              <a:lnSpc>
                <a:spcPct val="100000"/>
              </a:lnSpc>
              <a:spcBef>
                <a:spcPts val="100"/>
              </a:spcBef>
            </a:pPr>
            <a:endParaRPr lang="zh-CN" sz="2000" dirty="0">
              <a:latin typeface="+mj-ea"/>
              <a:ea typeface="+mj-ea"/>
              <a:cs typeface="+mj-ea"/>
            </a:endParaRPr>
          </a:p>
          <a:p>
            <a:pPr marL="12700">
              <a:lnSpc>
                <a:spcPct val="100000"/>
              </a:lnSpc>
              <a:spcBef>
                <a:spcPts val="100"/>
              </a:spcBef>
            </a:pPr>
            <a:r>
              <a:rPr lang="zh-CN" sz="2000" dirty="0">
                <a:latin typeface="+mj-ea"/>
                <a:ea typeface="+mj-ea"/>
                <a:cs typeface="+mj-ea"/>
              </a:rPr>
              <a:t>新司法解释（一）第</a:t>
            </a:r>
            <a:r>
              <a:rPr lang="en-US" altLang="zh-CN" sz="2000" dirty="0">
                <a:latin typeface="+mj-ea"/>
                <a:ea typeface="+mj-ea"/>
                <a:cs typeface="+mj-ea"/>
              </a:rPr>
              <a:t>24</a:t>
            </a:r>
            <a:r>
              <a:rPr lang="zh-CN" altLang="en-US" sz="2000" dirty="0">
                <a:latin typeface="+mj-ea"/>
                <a:ea typeface="+mj-ea"/>
                <a:cs typeface="+mj-ea"/>
              </a:rPr>
              <a:t>条，折价补偿</a:t>
            </a:r>
            <a:endParaRPr sz="2000" dirty="0">
              <a:latin typeface="+mj-ea"/>
              <a:ea typeface="+mj-ea"/>
              <a:cs typeface="+mj-ea"/>
            </a:endParaRPr>
          </a:p>
          <a:p>
            <a:pPr marL="12700">
              <a:lnSpc>
                <a:spcPct val="100000"/>
              </a:lnSpc>
              <a:spcBef>
                <a:spcPts val="100"/>
              </a:spcBef>
            </a:pPr>
            <a:endParaRPr sz="2000" dirty="0">
              <a:latin typeface="+mj-ea"/>
              <a:ea typeface="+mj-ea"/>
              <a:cs typeface="+mj-ea"/>
            </a:endParaRPr>
          </a:p>
          <a:p>
            <a:pPr marL="12700">
              <a:lnSpc>
                <a:spcPct val="100000"/>
              </a:lnSpc>
              <a:spcBef>
                <a:spcPts val="100"/>
              </a:spcBef>
            </a:pPr>
            <a:r>
              <a:rPr lang="zh-CN" sz="2000" dirty="0">
                <a:latin typeface="+mj-ea"/>
                <a:ea typeface="+mj-ea"/>
                <a:cs typeface="+mj-ea"/>
                <a:sym typeface="+mn-ea"/>
              </a:rPr>
              <a:t>新司法解释（一）</a:t>
            </a:r>
            <a:r>
              <a:rPr lang="zh-CN" sz="2000" dirty="0">
                <a:latin typeface="+mj-ea"/>
                <a:ea typeface="+mj-ea"/>
                <a:cs typeface="+mj-ea"/>
              </a:rPr>
              <a:t>第</a:t>
            </a:r>
            <a:r>
              <a:rPr lang="en-US" altLang="zh-CN" sz="2000" dirty="0">
                <a:latin typeface="+mj-ea"/>
                <a:ea typeface="+mj-ea"/>
                <a:cs typeface="+mj-ea"/>
              </a:rPr>
              <a:t>36</a:t>
            </a:r>
            <a:r>
              <a:rPr lang="zh-CN" altLang="en-US" sz="2000" dirty="0">
                <a:latin typeface="+mj-ea"/>
                <a:ea typeface="+mj-ea"/>
                <a:cs typeface="+mj-ea"/>
              </a:rPr>
              <a:t>条，工程优先权大于抵押权和其他债权</a:t>
            </a:r>
          </a:p>
          <a:p>
            <a:pPr marL="12700">
              <a:lnSpc>
                <a:spcPct val="100000"/>
              </a:lnSpc>
              <a:spcBef>
                <a:spcPts val="100"/>
              </a:spcBef>
            </a:pPr>
            <a:endParaRPr sz="2000" dirty="0">
              <a:latin typeface="+mj-ea"/>
              <a:ea typeface="+mj-ea"/>
              <a:cs typeface="+mj-ea"/>
            </a:endParaRPr>
          </a:p>
          <a:p>
            <a:pPr marL="12700">
              <a:lnSpc>
                <a:spcPct val="100000"/>
              </a:lnSpc>
              <a:spcBef>
                <a:spcPts val="100"/>
              </a:spcBef>
            </a:pPr>
            <a:r>
              <a:rPr lang="zh-CN" sz="2000" dirty="0">
                <a:latin typeface="+mj-ea"/>
                <a:ea typeface="+mj-ea"/>
                <a:cs typeface="+mj-ea"/>
                <a:sym typeface="+mn-ea"/>
              </a:rPr>
              <a:t>新司法解释（一）</a:t>
            </a:r>
            <a:r>
              <a:rPr lang="zh-CN" sz="2000" dirty="0">
                <a:latin typeface="+mj-ea"/>
                <a:ea typeface="+mj-ea"/>
                <a:cs typeface="+mj-ea"/>
              </a:rPr>
              <a:t>第</a:t>
            </a:r>
            <a:r>
              <a:rPr lang="en-US" altLang="zh-CN" sz="2000" dirty="0">
                <a:latin typeface="+mj-ea"/>
                <a:ea typeface="+mj-ea"/>
                <a:cs typeface="+mj-ea"/>
              </a:rPr>
              <a:t>37</a:t>
            </a:r>
            <a:r>
              <a:rPr lang="zh-CN" altLang="en-US" sz="2000" dirty="0">
                <a:latin typeface="+mj-ea"/>
                <a:ea typeface="+mj-ea"/>
                <a:cs typeface="+mj-ea"/>
              </a:rPr>
              <a:t>条，装饰装修工程优先权</a:t>
            </a:r>
          </a:p>
          <a:p>
            <a:pPr marL="12700">
              <a:lnSpc>
                <a:spcPct val="100000"/>
              </a:lnSpc>
              <a:spcBef>
                <a:spcPts val="100"/>
              </a:spcBef>
            </a:pPr>
            <a:endParaRPr lang="zh-CN" altLang="en-US" sz="2000" dirty="0">
              <a:latin typeface="+mj-ea"/>
              <a:ea typeface="+mj-ea"/>
              <a:cs typeface="+mj-ea"/>
            </a:endParaRPr>
          </a:p>
          <a:p>
            <a:pPr marL="12700">
              <a:lnSpc>
                <a:spcPct val="100000"/>
              </a:lnSpc>
              <a:spcBef>
                <a:spcPts val="100"/>
              </a:spcBef>
            </a:pPr>
            <a:r>
              <a:rPr lang="zh-CN" sz="2000" dirty="0">
                <a:latin typeface="+mj-ea"/>
                <a:ea typeface="+mj-ea"/>
                <a:cs typeface="+mj-ea"/>
                <a:sym typeface="+mn-ea"/>
              </a:rPr>
              <a:t>新司法解释（一）</a:t>
            </a:r>
            <a:r>
              <a:rPr lang="zh-CN" altLang="en-US" sz="2000" dirty="0">
                <a:latin typeface="+mj-ea"/>
                <a:ea typeface="+mj-ea"/>
                <a:cs typeface="+mj-ea"/>
              </a:rPr>
              <a:t>第</a:t>
            </a:r>
            <a:r>
              <a:rPr lang="en-US" altLang="zh-CN" sz="2000" dirty="0">
                <a:latin typeface="+mj-ea"/>
                <a:ea typeface="+mj-ea"/>
                <a:cs typeface="+mj-ea"/>
              </a:rPr>
              <a:t>41</a:t>
            </a:r>
            <a:r>
              <a:rPr lang="zh-CN" altLang="en-US" sz="2000" dirty="0">
                <a:latin typeface="+mj-ea"/>
                <a:ea typeface="+mj-ea"/>
                <a:cs typeface="+mj-ea"/>
              </a:rPr>
              <a:t>条，优先权最长</a:t>
            </a:r>
            <a:r>
              <a:rPr lang="en-US" altLang="zh-CN" sz="2000" dirty="0">
                <a:latin typeface="+mj-ea"/>
                <a:ea typeface="+mj-ea"/>
                <a:cs typeface="+mj-ea"/>
              </a:rPr>
              <a:t>18</a:t>
            </a:r>
            <a:r>
              <a:rPr lang="zh-CN" altLang="en-US" sz="2000" dirty="0">
                <a:latin typeface="+mj-ea"/>
                <a:ea typeface="+mj-ea"/>
                <a:cs typeface="+mj-ea"/>
              </a:rPr>
              <a:t>个月</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225931" y="1170940"/>
            <a:ext cx="1433830" cy="1367155"/>
          </a:xfrm>
          <a:prstGeom prst="rect">
            <a:avLst/>
          </a:prstGeom>
        </p:spPr>
        <p:txBody>
          <a:bodyPr vert="horz" wrap="square" lIns="0" tIns="13335" rIns="0" bIns="0" rtlCol="0">
            <a:spAutoFit/>
          </a:bodyPr>
          <a:lstStyle/>
          <a:p>
            <a:pPr marL="12700">
              <a:lnSpc>
                <a:spcPct val="100000"/>
              </a:lnSpc>
              <a:spcBef>
                <a:spcPts val="105"/>
              </a:spcBef>
            </a:pPr>
            <a:r>
              <a:rPr lang="en-US" sz="8800" dirty="0"/>
              <a:t>2</a:t>
            </a:r>
          </a:p>
        </p:txBody>
      </p:sp>
      <p:sp>
        <p:nvSpPr>
          <p:cNvPr id="5" name="object 5"/>
          <p:cNvSpPr txBox="1"/>
          <p:nvPr/>
        </p:nvSpPr>
        <p:spPr>
          <a:xfrm>
            <a:off x="2308225" y="1601470"/>
            <a:ext cx="6272530" cy="505460"/>
          </a:xfrm>
          <a:prstGeom prst="rect">
            <a:avLst/>
          </a:prstGeom>
        </p:spPr>
        <p:txBody>
          <a:bodyPr vert="horz" wrap="square" lIns="0" tIns="13335" rIns="0" bIns="0" rtlCol="0">
            <a:spAutoFit/>
          </a:bodyPr>
          <a:lstStyle/>
          <a:p>
            <a:pPr marL="12700">
              <a:lnSpc>
                <a:spcPct val="100000"/>
              </a:lnSpc>
              <a:spcBef>
                <a:spcPts val="105"/>
              </a:spcBef>
            </a:pPr>
            <a:r>
              <a:rPr lang="zh-CN" sz="3200" b="1" dirty="0">
                <a:solidFill>
                  <a:srgbClr val="FFFFFF"/>
                </a:solidFill>
                <a:latin typeface="微软雅黑" panose="020B0503020204020204" charset="-122"/>
                <a:cs typeface="微软雅黑" panose="020B0503020204020204" charset="-122"/>
              </a:rPr>
              <a:t>新司法解释（一）的体系</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44" y="222504"/>
            <a:ext cx="262255" cy="658495"/>
          </a:xfrm>
          <a:custGeom>
            <a:avLst/>
            <a:gdLst/>
            <a:ahLst/>
            <a:cxnLst/>
            <a:rect l="l" t="t" r="r" b="b"/>
            <a:pathLst>
              <a:path w="262255" h="658494">
                <a:moveTo>
                  <a:pt x="0" y="0"/>
                </a:moveTo>
                <a:lnTo>
                  <a:pt x="262128" y="0"/>
                </a:lnTo>
                <a:lnTo>
                  <a:pt x="262128" y="658368"/>
                </a:lnTo>
                <a:lnTo>
                  <a:pt x="0" y="658368"/>
                </a:lnTo>
                <a:lnTo>
                  <a:pt x="0" y="0"/>
                </a:lnTo>
                <a:close/>
              </a:path>
            </a:pathLst>
          </a:custGeom>
          <a:solidFill>
            <a:srgbClr val="DD1C3C"/>
          </a:solidFill>
        </p:spPr>
        <p:txBody>
          <a:bodyPr wrap="square" lIns="0" tIns="0" rIns="0" bIns="0" rtlCol="0"/>
          <a:lstStyle/>
          <a:p>
            <a:endParaRPr/>
          </a:p>
        </p:txBody>
      </p:sp>
      <p:sp>
        <p:nvSpPr>
          <p:cNvPr id="3" name="object 3"/>
          <p:cNvSpPr/>
          <p:nvPr/>
        </p:nvSpPr>
        <p:spPr>
          <a:xfrm>
            <a:off x="6350" y="0"/>
            <a:ext cx="9137650" cy="5143500"/>
          </a:xfrm>
          <a:custGeom>
            <a:avLst/>
            <a:gdLst/>
            <a:ahLst/>
            <a:cxnLst/>
            <a:rect l="l" t="t" r="r" b="b"/>
            <a:pathLst>
              <a:path w="9137650" h="5143500">
                <a:moveTo>
                  <a:pt x="9137650" y="5143500"/>
                </a:moveTo>
                <a:lnTo>
                  <a:pt x="0" y="5143500"/>
                </a:lnTo>
                <a:lnTo>
                  <a:pt x="0" y="0"/>
                </a:lnTo>
                <a:lnTo>
                  <a:pt x="9137650" y="0"/>
                </a:lnTo>
                <a:lnTo>
                  <a:pt x="9137650" y="635"/>
                </a:lnTo>
                <a:lnTo>
                  <a:pt x="7620" y="634"/>
                </a:lnTo>
                <a:lnTo>
                  <a:pt x="3810" y="4445"/>
                </a:lnTo>
                <a:lnTo>
                  <a:pt x="7620" y="4445"/>
                </a:lnTo>
                <a:lnTo>
                  <a:pt x="7620" y="5139055"/>
                </a:lnTo>
                <a:lnTo>
                  <a:pt x="3810" y="5139055"/>
                </a:lnTo>
                <a:lnTo>
                  <a:pt x="7620" y="5142865"/>
                </a:lnTo>
                <a:lnTo>
                  <a:pt x="9137650" y="5142865"/>
                </a:lnTo>
                <a:lnTo>
                  <a:pt x="9137650" y="5143500"/>
                </a:lnTo>
                <a:close/>
              </a:path>
              <a:path w="9137650" h="5143500">
                <a:moveTo>
                  <a:pt x="7620" y="4445"/>
                </a:moveTo>
                <a:lnTo>
                  <a:pt x="3810" y="4445"/>
                </a:lnTo>
                <a:lnTo>
                  <a:pt x="7620" y="634"/>
                </a:lnTo>
                <a:lnTo>
                  <a:pt x="7620" y="4445"/>
                </a:lnTo>
                <a:close/>
              </a:path>
              <a:path w="9137650" h="5143500">
                <a:moveTo>
                  <a:pt x="9137650" y="4445"/>
                </a:moveTo>
                <a:lnTo>
                  <a:pt x="7620" y="4445"/>
                </a:lnTo>
                <a:lnTo>
                  <a:pt x="7620" y="635"/>
                </a:lnTo>
                <a:lnTo>
                  <a:pt x="9137650" y="635"/>
                </a:lnTo>
                <a:lnTo>
                  <a:pt x="9137650" y="4445"/>
                </a:lnTo>
                <a:close/>
              </a:path>
              <a:path w="9137650" h="5143500">
                <a:moveTo>
                  <a:pt x="7620" y="5142865"/>
                </a:moveTo>
                <a:lnTo>
                  <a:pt x="3810" y="5139055"/>
                </a:lnTo>
                <a:lnTo>
                  <a:pt x="7620" y="5139055"/>
                </a:lnTo>
                <a:lnTo>
                  <a:pt x="7620" y="5142865"/>
                </a:lnTo>
                <a:close/>
              </a:path>
              <a:path w="9137650" h="5143500">
                <a:moveTo>
                  <a:pt x="9137650" y="5142865"/>
                </a:moveTo>
                <a:lnTo>
                  <a:pt x="7620" y="5142865"/>
                </a:lnTo>
                <a:lnTo>
                  <a:pt x="7620" y="5139055"/>
                </a:lnTo>
                <a:lnTo>
                  <a:pt x="9137650" y="5139055"/>
                </a:lnTo>
                <a:lnTo>
                  <a:pt x="9137650" y="5142865"/>
                </a:lnTo>
                <a:close/>
              </a:path>
            </a:pathLst>
          </a:custGeom>
          <a:solidFill>
            <a:srgbClr val="000000"/>
          </a:solidFill>
        </p:spPr>
        <p:txBody>
          <a:bodyPr wrap="square" lIns="0" tIns="0" rIns="0" bIns="0" rtlCol="0"/>
          <a:lstStyle/>
          <a:p>
            <a:endParaRPr/>
          </a:p>
        </p:txBody>
      </p:sp>
      <p:sp>
        <p:nvSpPr>
          <p:cNvPr id="4" name="object 4"/>
          <p:cNvSpPr txBox="1">
            <a:spLocks noGrp="1"/>
          </p:cNvSpPr>
          <p:nvPr>
            <p:ph type="title"/>
          </p:nvPr>
        </p:nvSpPr>
        <p:spPr>
          <a:xfrm>
            <a:off x="340995" y="490855"/>
            <a:ext cx="4080510" cy="258445"/>
          </a:xfrm>
          <a:prstGeom prst="rect">
            <a:avLst/>
          </a:prstGeom>
        </p:spPr>
        <p:txBody>
          <a:bodyPr vert="horz" wrap="square" lIns="0" tIns="12700" rIns="0" bIns="0" rtlCol="0">
            <a:spAutoFit/>
          </a:bodyPr>
          <a:lstStyle/>
          <a:p>
            <a:pPr marL="12700">
              <a:lnSpc>
                <a:spcPct val="100000"/>
              </a:lnSpc>
              <a:spcBef>
                <a:spcPts val="100"/>
              </a:spcBef>
            </a:pPr>
            <a:r>
              <a:rPr lang="zh-CN" sz="1600" b="1" dirty="0">
                <a:solidFill>
                  <a:srgbClr val="1E2127"/>
                </a:solidFill>
                <a:latin typeface="微软雅黑" panose="020B0503020204020204" charset="-122"/>
                <a:cs typeface="微软雅黑" panose="020B0503020204020204" charset="-122"/>
              </a:rPr>
              <a:t>体系</a:t>
            </a:r>
          </a:p>
        </p:txBody>
      </p:sp>
      <p:sp>
        <p:nvSpPr>
          <p:cNvPr id="5" name="object 5"/>
          <p:cNvSpPr txBox="1"/>
          <p:nvPr/>
        </p:nvSpPr>
        <p:spPr>
          <a:xfrm>
            <a:off x="1847850" y="749300"/>
            <a:ext cx="6434455" cy="4180205"/>
          </a:xfrm>
          <a:prstGeom prst="rect">
            <a:avLst/>
          </a:prstGeom>
        </p:spPr>
        <p:txBody>
          <a:bodyPr vert="horz" wrap="square" lIns="0" tIns="12700" rIns="0" bIns="0" rtlCol="0">
            <a:spAutoFit/>
          </a:bodyPr>
          <a:lstStyle/>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第1条 ~ 第5条	  建设工程施工合同效力</a:t>
            </a:r>
          </a:p>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第6条 ~ 第7条	  合同无效情形下损害赔偿</a:t>
            </a:r>
          </a:p>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第8条 ~ 第10条	  工期及工期顺延</a:t>
            </a:r>
          </a:p>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第11条 ~ 第16条	  工程质量争议</a:t>
            </a:r>
          </a:p>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第17条 ~ 第18条	  质保金及保修责任</a:t>
            </a:r>
          </a:p>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第19条 ~ 第24条	  工程计价与结算</a:t>
            </a:r>
          </a:p>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第25条 ~ 第27条	  工程价款利息</a:t>
            </a:r>
          </a:p>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第28条 ~ 第34条	  司法鉴定</a:t>
            </a:r>
          </a:p>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第35条 ~ 第42条	  工程价款优先受偿权</a:t>
            </a:r>
          </a:p>
          <a:p>
            <a:pPr marL="12700" fontAlgn="auto">
              <a:lnSpc>
                <a:spcPts val="3160"/>
              </a:lnSpc>
              <a:spcBef>
                <a:spcPts val="100"/>
              </a:spcBef>
            </a:pPr>
            <a:r>
              <a:rPr 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第43条 ~ 第44条	  实际施工人的权利保护及代位权</a:t>
            </a:r>
          </a:p>
        </p:txBody>
      </p:sp>
      <p:sp>
        <p:nvSpPr>
          <p:cNvPr id="6" name="object 6"/>
          <p:cNvSpPr/>
          <p:nvPr/>
        </p:nvSpPr>
        <p:spPr>
          <a:xfrm>
            <a:off x="1082039" y="2133600"/>
            <a:ext cx="304800" cy="277495"/>
          </a:xfrm>
          <a:custGeom>
            <a:avLst/>
            <a:gdLst/>
            <a:ahLst/>
            <a:cxnLst/>
            <a:rect l="l" t="t" r="r" b="b"/>
            <a:pathLst>
              <a:path w="304800" h="277494">
                <a:moveTo>
                  <a:pt x="190500" y="35051"/>
                </a:moveTo>
                <a:lnTo>
                  <a:pt x="114300" y="35051"/>
                </a:lnTo>
                <a:lnTo>
                  <a:pt x="152400" y="0"/>
                </a:lnTo>
                <a:lnTo>
                  <a:pt x="190500" y="35051"/>
                </a:lnTo>
                <a:close/>
              </a:path>
              <a:path w="304800" h="277494">
                <a:moveTo>
                  <a:pt x="170687" y="70104"/>
                </a:moveTo>
                <a:lnTo>
                  <a:pt x="132587" y="70104"/>
                </a:lnTo>
                <a:lnTo>
                  <a:pt x="132587" y="35051"/>
                </a:lnTo>
                <a:lnTo>
                  <a:pt x="170687" y="35051"/>
                </a:lnTo>
                <a:lnTo>
                  <a:pt x="170687" y="70104"/>
                </a:lnTo>
                <a:close/>
              </a:path>
              <a:path w="304800" h="277494">
                <a:moveTo>
                  <a:pt x="228600" y="121919"/>
                </a:moveTo>
                <a:lnTo>
                  <a:pt x="76200" y="121919"/>
                </a:lnTo>
                <a:lnTo>
                  <a:pt x="76200" y="70104"/>
                </a:lnTo>
                <a:lnTo>
                  <a:pt x="228600" y="70104"/>
                </a:lnTo>
                <a:lnTo>
                  <a:pt x="228600" y="121919"/>
                </a:lnTo>
                <a:close/>
              </a:path>
              <a:path w="304800" h="277494">
                <a:moveTo>
                  <a:pt x="38100" y="173736"/>
                </a:moveTo>
                <a:lnTo>
                  <a:pt x="0" y="138683"/>
                </a:lnTo>
                <a:lnTo>
                  <a:pt x="38100" y="103631"/>
                </a:lnTo>
                <a:lnTo>
                  <a:pt x="38100" y="121919"/>
                </a:lnTo>
                <a:lnTo>
                  <a:pt x="286578" y="121919"/>
                </a:lnTo>
                <a:lnTo>
                  <a:pt x="304800" y="138683"/>
                </a:lnTo>
                <a:lnTo>
                  <a:pt x="286578" y="155448"/>
                </a:lnTo>
                <a:lnTo>
                  <a:pt x="38100" y="155448"/>
                </a:lnTo>
                <a:lnTo>
                  <a:pt x="38100" y="173736"/>
                </a:lnTo>
                <a:close/>
              </a:path>
              <a:path w="304800" h="277494">
                <a:moveTo>
                  <a:pt x="286578" y="121919"/>
                </a:moveTo>
                <a:lnTo>
                  <a:pt x="266700" y="121919"/>
                </a:lnTo>
                <a:lnTo>
                  <a:pt x="266700" y="103631"/>
                </a:lnTo>
                <a:lnTo>
                  <a:pt x="286578" y="121919"/>
                </a:lnTo>
                <a:close/>
              </a:path>
              <a:path w="304800" h="277494">
                <a:moveTo>
                  <a:pt x="228600" y="207263"/>
                </a:moveTo>
                <a:lnTo>
                  <a:pt x="76200" y="207263"/>
                </a:lnTo>
                <a:lnTo>
                  <a:pt x="76200" y="155448"/>
                </a:lnTo>
                <a:lnTo>
                  <a:pt x="228600" y="155448"/>
                </a:lnTo>
                <a:lnTo>
                  <a:pt x="228600" y="207263"/>
                </a:lnTo>
                <a:close/>
              </a:path>
              <a:path w="304800" h="277494">
                <a:moveTo>
                  <a:pt x="266700" y="173736"/>
                </a:moveTo>
                <a:lnTo>
                  <a:pt x="266700" y="155448"/>
                </a:lnTo>
                <a:lnTo>
                  <a:pt x="286578" y="155448"/>
                </a:lnTo>
                <a:lnTo>
                  <a:pt x="266700" y="173736"/>
                </a:lnTo>
                <a:close/>
              </a:path>
              <a:path w="304800" h="277494">
                <a:moveTo>
                  <a:pt x="170687" y="242316"/>
                </a:moveTo>
                <a:lnTo>
                  <a:pt x="132587" y="242316"/>
                </a:lnTo>
                <a:lnTo>
                  <a:pt x="132587" y="207263"/>
                </a:lnTo>
                <a:lnTo>
                  <a:pt x="170687" y="207263"/>
                </a:lnTo>
                <a:lnTo>
                  <a:pt x="170687" y="242316"/>
                </a:lnTo>
                <a:close/>
              </a:path>
              <a:path w="304800" h="277494">
                <a:moveTo>
                  <a:pt x="152400" y="277368"/>
                </a:moveTo>
                <a:lnTo>
                  <a:pt x="114300" y="242316"/>
                </a:lnTo>
                <a:lnTo>
                  <a:pt x="190500" y="242316"/>
                </a:lnTo>
                <a:lnTo>
                  <a:pt x="152400" y="277368"/>
                </a:lnTo>
                <a:close/>
              </a:path>
            </a:pathLst>
          </a:custGeom>
          <a:solidFill>
            <a:srgbClr val="FFFFFF"/>
          </a:solid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046226" y="1170940"/>
            <a:ext cx="1433830" cy="1367155"/>
          </a:xfrm>
          <a:prstGeom prst="rect">
            <a:avLst/>
          </a:prstGeom>
        </p:spPr>
        <p:txBody>
          <a:bodyPr vert="horz" wrap="square" lIns="0" tIns="13335" rIns="0" bIns="0" rtlCol="0">
            <a:spAutoFit/>
          </a:bodyPr>
          <a:lstStyle/>
          <a:p>
            <a:pPr marL="12700">
              <a:lnSpc>
                <a:spcPct val="100000"/>
              </a:lnSpc>
              <a:spcBef>
                <a:spcPts val="105"/>
              </a:spcBef>
            </a:pPr>
            <a:r>
              <a:rPr lang="en-US" sz="8800" dirty="0"/>
              <a:t>3</a:t>
            </a:r>
            <a:r>
              <a:rPr lang="en-US" sz="3200" dirty="0"/>
              <a:t>.1</a:t>
            </a:r>
          </a:p>
        </p:txBody>
      </p:sp>
      <p:sp>
        <p:nvSpPr>
          <p:cNvPr id="5" name="object 5"/>
          <p:cNvSpPr txBox="1"/>
          <p:nvPr/>
        </p:nvSpPr>
        <p:spPr>
          <a:xfrm>
            <a:off x="2308225" y="1601470"/>
            <a:ext cx="6272530" cy="505460"/>
          </a:xfrm>
          <a:prstGeom prst="rect">
            <a:avLst/>
          </a:prstGeom>
        </p:spPr>
        <p:txBody>
          <a:bodyPr vert="horz" wrap="square" lIns="0" tIns="13335" rIns="0" bIns="0" rtlCol="0">
            <a:spAutoFit/>
          </a:bodyPr>
          <a:lstStyle/>
          <a:p>
            <a:pPr marL="12700">
              <a:lnSpc>
                <a:spcPct val="100000"/>
              </a:lnSpc>
              <a:spcBef>
                <a:spcPts val="105"/>
              </a:spcBef>
            </a:pPr>
            <a:r>
              <a:rPr sz="3200" b="1" dirty="0">
                <a:solidFill>
                  <a:srgbClr val="FFFFFF"/>
                </a:solidFill>
                <a:latin typeface="微软雅黑" panose="020B0503020204020204" charset="-122"/>
                <a:cs typeface="微软雅黑" panose="020B0503020204020204" charset="-122"/>
              </a:rPr>
              <a:t>招</a:t>
            </a:r>
            <a:r>
              <a:rPr sz="3200" b="1" spc="-10" dirty="0">
                <a:solidFill>
                  <a:srgbClr val="FFFFFF"/>
                </a:solidFill>
                <a:latin typeface="微软雅黑" panose="020B0503020204020204" charset="-122"/>
                <a:cs typeface="微软雅黑" panose="020B0503020204020204" charset="-122"/>
              </a:rPr>
              <a:t>投</a:t>
            </a:r>
            <a:r>
              <a:rPr sz="3200" b="1" dirty="0">
                <a:solidFill>
                  <a:srgbClr val="FFFFFF"/>
                </a:solidFill>
                <a:latin typeface="微软雅黑" panose="020B0503020204020204" charset="-122"/>
                <a:cs typeface="微软雅黑" panose="020B0503020204020204" charset="-122"/>
              </a:rPr>
              <a:t>标</a:t>
            </a:r>
            <a:r>
              <a:rPr lang="zh-CN" sz="3200" b="1" dirty="0">
                <a:solidFill>
                  <a:srgbClr val="FFFFFF"/>
                </a:solidFill>
                <a:latin typeface="微软雅黑" panose="020B0503020204020204" charset="-122"/>
                <a:cs typeface="微软雅黑" panose="020B0503020204020204" charset="-122"/>
              </a:rPr>
              <a:t>、谈判</a:t>
            </a:r>
            <a:r>
              <a:rPr sz="3200" b="1" dirty="0">
                <a:solidFill>
                  <a:srgbClr val="FFFFFF"/>
                </a:solidFill>
                <a:latin typeface="微软雅黑" panose="020B0503020204020204" charset="-122"/>
                <a:cs typeface="微软雅黑" panose="020B0503020204020204" charset="-122"/>
              </a:rPr>
              <a:t>阶</a:t>
            </a:r>
            <a:r>
              <a:rPr sz="3200" b="1" spc="-10" dirty="0">
                <a:solidFill>
                  <a:srgbClr val="FFFFFF"/>
                </a:solidFill>
                <a:latin typeface="微软雅黑" panose="020B0503020204020204" charset="-122"/>
                <a:cs typeface="微软雅黑" panose="020B0503020204020204" charset="-122"/>
              </a:rPr>
              <a:t>段</a:t>
            </a:r>
            <a:r>
              <a:rPr sz="3200" b="1" dirty="0">
                <a:solidFill>
                  <a:srgbClr val="FFFFFF"/>
                </a:solidFill>
                <a:latin typeface="微软雅黑" panose="020B0503020204020204" charset="-122"/>
                <a:cs typeface="微软雅黑" panose="020B0503020204020204" charset="-122"/>
              </a:rPr>
              <a:t>法律</a:t>
            </a:r>
            <a:r>
              <a:rPr sz="3200" b="1" spc="-10" dirty="0">
                <a:solidFill>
                  <a:srgbClr val="FFFFFF"/>
                </a:solidFill>
                <a:latin typeface="微软雅黑" panose="020B0503020204020204" charset="-122"/>
                <a:cs typeface="微软雅黑" panose="020B0503020204020204" charset="-122"/>
              </a:rPr>
              <a:t>风</a:t>
            </a:r>
            <a:r>
              <a:rPr sz="3200" b="1" dirty="0">
                <a:solidFill>
                  <a:srgbClr val="FFFFFF"/>
                </a:solidFill>
                <a:latin typeface="微软雅黑" panose="020B0503020204020204" charset="-122"/>
                <a:cs typeface="微软雅黑" panose="020B0503020204020204" charset="-122"/>
              </a:rPr>
              <a:t>险控</a:t>
            </a:r>
            <a:r>
              <a:rPr sz="3200" b="1" spc="5" dirty="0">
                <a:solidFill>
                  <a:srgbClr val="FFFFFF"/>
                </a:solidFill>
                <a:latin typeface="微软雅黑" panose="020B0503020204020204" charset="-122"/>
                <a:cs typeface="微软雅黑" panose="020B0503020204020204" charset="-122"/>
              </a:rPr>
              <a:t>制</a:t>
            </a:r>
            <a:endParaRPr sz="3200">
              <a:latin typeface="微软雅黑" panose="020B0503020204020204" charset="-122"/>
              <a:cs typeface="微软雅黑" panose="020B050302020402020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Theme">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673</Words>
  <Application>Microsoft Office PowerPoint</Application>
  <PresentationFormat>全屏显示(16:9)</PresentationFormat>
  <Paragraphs>102</Paragraphs>
  <Slides>26</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26</vt:i4>
      </vt:variant>
    </vt:vector>
  </HeadingPairs>
  <TitlesOfParts>
    <vt:vector size="31" baseType="lpstr">
      <vt:lpstr>宋体</vt:lpstr>
      <vt:lpstr>微软雅黑</vt:lpstr>
      <vt:lpstr>Calibri</vt:lpstr>
      <vt:lpstr>Century Gothic</vt:lpstr>
      <vt:lpstr>Office Theme</vt:lpstr>
      <vt:lpstr>PowerPoint 演示文稿</vt:lpstr>
      <vt:lpstr>01</vt:lpstr>
      <vt:lpstr>1</vt:lpstr>
      <vt:lpstr>实质性变更</vt:lpstr>
      <vt:lpstr>实质性变更</vt:lpstr>
      <vt:lpstr>实质性变更</vt:lpstr>
      <vt:lpstr>2</vt:lpstr>
      <vt:lpstr>体系</vt:lpstr>
      <vt:lpstr>3.1</vt:lpstr>
      <vt:lpstr>招投标、谈判阶段</vt:lpstr>
      <vt:lpstr>招投标、谈判阶段</vt:lpstr>
      <vt:lpstr>招投标、谈判阶段</vt:lpstr>
      <vt:lpstr>招投标、谈判阶段</vt:lpstr>
      <vt:lpstr>3.2</vt:lpstr>
      <vt:lpstr>履行阶段</vt:lpstr>
      <vt:lpstr>履行阶段</vt:lpstr>
      <vt:lpstr>履行阶段</vt:lpstr>
      <vt:lpstr>履行阶段</vt:lpstr>
      <vt:lpstr>3.3</vt:lpstr>
      <vt:lpstr>竣工验收阶段</vt:lpstr>
      <vt:lpstr>3.4</vt:lpstr>
      <vt:lpstr>结算阶段</vt:lpstr>
      <vt:lpstr>结算阶段</vt:lpstr>
      <vt:lpstr>4</vt:lpstr>
      <vt:lpstr>新司法解释（一）第22条</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20</cp:revision>
  <dcterms:created xsi:type="dcterms:W3CDTF">2019-05-08T15:26:00Z</dcterms:created>
  <dcterms:modified xsi:type="dcterms:W3CDTF">2021-03-18T03:44:26Z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2019-05-06T00:00:00Z</vt:filetime>
  </property>
  <property fmtid="{D5CDD505-2E9C-101B-9397-08002B2CF9AE}" pid="3" name="Creator">
    <vt:lpwstr>WPS 文字</vt:lpwstr>
  </property>
  <property fmtid="{D5CDD505-2E9C-101B-9397-08002B2CF9AE}" pid="4" name="LastSaved">
    <vt:filetime>2019-05-08T00:00:00Z</vt:filetime>
  </property>
  <property fmtid="{D5CDD505-2E9C-101B-9397-08002B2CF9AE}" pid="5" name="KSOProductBuildVer">
    <vt:lpwstr>2052-11.1.0.10228</vt:lpwstr>
  </property>
</Properties>
</file>